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notesMasterIdLst>
    <p:notesMasterId r:id="rId23"/>
  </p:notesMasterIdLst>
  <p:sldIdLst>
    <p:sldId id="301" r:id="rId2"/>
    <p:sldId id="302" r:id="rId3"/>
    <p:sldId id="263" r:id="rId4"/>
    <p:sldId id="293" r:id="rId5"/>
    <p:sldId id="264" r:id="rId6"/>
    <p:sldId id="287" r:id="rId7"/>
    <p:sldId id="288" r:id="rId8"/>
    <p:sldId id="285" r:id="rId9"/>
    <p:sldId id="295" r:id="rId10"/>
    <p:sldId id="308" r:id="rId11"/>
    <p:sldId id="310" r:id="rId12"/>
    <p:sldId id="309" r:id="rId13"/>
    <p:sldId id="258" r:id="rId14"/>
    <p:sldId id="273" r:id="rId15"/>
    <p:sldId id="268" r:id="rId16"/>
    <p:sldId id="270" r:id="rId17"/>
    <p:sldId id="265" r:id="rId18"/>
    <p:sldId id="272" r:id="rId19"/>
    <p:sldId id="307" r:id="rId20"/>
    <p:sldId id="306" r:id="rId21"/>
    <p:sldId id="300" r:id="rId22"/>
  </p:sldIdLst>
  <p:sldSz cx="9144000" cy="6858000" type="screen4x3"/>
  <p:notesSz cx="6797675" cy="9926638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458" autoAdjust="0"/>
    <p:restoredTop sz="75340" autoAdjust="0"/>
  </p:normalViewPr>
  <p:slideViewPr>
    <p:cSldViewPr>
      <p:cViewPr varScale="1">
        <p:scale>
          <a:sx n="54" d="100"/>
          <a:sy n="54" d="100"/>
        </p:scale>
        <p:origin x="83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2016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7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A56AC18-11E1-48D5-BC1A-AC9A09FC8B5E}" type="datetimeFigureOut">
              <a:rPr lang="he-IL" smtClean="0"/>
              <a:pPr/>
              <a:t>ב'/כסלו/תשע"ח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2016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7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C5D026E-B810-4BBD-AC28-7F79166B3B4E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41274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D026E-B810-4BBD-AC28-7F79166B3B4E}" type="slidenum">
              <a:rPr lang="he-IL" smtClean="0"/>
              <a:pPr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979265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9163" y="744538"/>
            <a:ext cx="4960937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85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he-IL" dirty="0" smtClean="0">
              <a:latin typeface="Arial" pitchFamily="34" charset="0"/>
            </a:endParaRPr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17876">
              <a:defRPr/>
            </a:pPr>
            <a:fld id="{B45AA03A-445D-4FF4-8C59-BF9BAA3A0E96}" type="slidenum">
              <a:rPr lang="he-IL">
                <a:solidFill>
                  <a:srgbClr val="000000"/>
                </a:solidFill>
              </a:rPr>
              <a:pPr defTabSz="917876">
                <a:defRPr/>
              </a:pPr>
              <a:t>9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6394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D026E-B810-4BBD-AC28-7F79166B3B4E}" type="slidenum">
              <a:rPr lang="he-IL" smtClean="0"/>
              <a:pPr/>
              <a:t>16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942448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D026E-B810-4BBD-AC28-7F79166B3B4E}" type="slidenum">
              <a:rPr lang="he-IL" smtClean="0"/>
              <a:pPr/>
              <a:t>20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0672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שולש ישר-זווית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כותרת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7" name="כותרת משנה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grpSp>
        <p:nvGrpSpPr>
          <p:cNvPr id="2" name="קבוצה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צורה חופשית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צורה חופשית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צורה חופשית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מחבר ישר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מציין מיקום של תאריך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D6513E2-2906-4798-88A6-0C342DEC2745}" type="datetime8">
              <a:rPr lang="he-IL" smtClean="0"/>
              <a:pPr/>
              <a:t>20/נובמבר/17 15:13:48</a:t>
            </a:fld>
            <a:endParaRPr lang="he-IL"/>
          </a:p>
        </p:txBody>
      </p:sp>
      <p:sp>
        <p:nvSpPr>
          <p:cNvPr id="19" name="מציין מיקום של כותרת תחתונה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e-IL"/>
          </a:p>
        </p:txBody>
      </p:sp>
      <p:sp>
        <p:nvSpPr>
          <p:cNvPr id="27" name="מציין מיקום של מספר שקופית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793AB-EEF6-40F8-B804-D5C5AC88F594}" type="datetime8">
              <a:rPr lang="he-IL" smtClean="0"/>
              <a:pPr/>
              <a:t>20/נובמבר/17 15:13:48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15AEB-8CBE-4424-BB79-D919FD139C22}" type="datetime8">
              <a:rPr lang="he-IL" smtClean="0"/>
              <a:pPr/>
              <a:t>20/נובמבר/17 15:13:48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FE14A-5EAE-4F71-8D64-8B79DF176E04}" type="datetime8">
              <a:rPr lang="he-IL" smtClean="0"/>
              <a:pPr/>
              <a:t>20/נובמבר/17 15:13:48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7" name="כותרת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3D5-D2F0-481E-B480-A90B2691063D}" type="datetime8">
              <a:rPr lang="he-IL" smtClean="0"/>
              <a:pPr/>
              <a:t>20/נובמבר/17 15:13:48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7" name="סוגר זוויתי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סוגר זוויתי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DBBB5-2801-4408-9160-D5D9F8126274}" type="datetime8">
              <a:rPr lang="he-IL" smtClean="0"/>
              <a:pPr/>
              <a:t>20/נובמבר/17 15:13:48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8" name="כותרת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השוואה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2644C-224E-4ED6-980C-F2E9067D44E3}" type="datetime8">
              <a:rPr lang="he-IL" smtClean="0"/>
              <a:pPr/>
              <a:t>20/נובמבר/17 15:13:48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AA0FA-90F7-4868-9256-D363C75D1BA2}" type="datetime8">
              <a:rPr lang="he-IL" smtClean="0"/>
              <a:pPr/>
              <a:t>20/נובמבר/17 15:13:48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6" name="כותרת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2B067-858A-4256-B617-E2B0BFA67376}" type="datetime8">
              <a:rPr lang="he-IL" smtClean="0"/>
              <a:pPr/>
              <a:t>20/נובמבר/17 15:13:48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4D065FF9-5220-42CD-857E-CCD59643E3C4}" type="datetime8">
              <a:rPr lang="he-IL" smtClean="0"/>
              <a:pPr/>
              <a:t>20/נובמבר/17 15:13:48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1523839-D771-45C0-8DFF-62C294586944}" type="datetime8">
              <a:rPr lang="he-IL" smtClean="0"/>
              <a:pPr/>
              <a:t>20/נובמבר/17 15:13:48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8" name="צורה חופשית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צורה חופשית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משולש ישר-זווית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מחבר ישר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סוגר זוויתי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סוגר זוויתי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צורה חופשית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צורה חופשית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משולש ישר-זווית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מחבר ישר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מציין מיקום של כותרת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0" name="מציין מיקום טקסט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0" name="מציין מיקום של תאריך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D16F3ED-4EF8-45EB-B453-461D3AEBD339}" type="datetime8">
              <a:rPr lang="he-IL" smtClean="0"/>
              <a:pPr/>
              <a:t>20/נובמבר/17 15:13:48</a:t>
            </a:fld>
            <a:endParaRPr lang="he-IL"/>
          </a:p>
        </p:txBody>
      </p:sp>
      <p:sp>
        <p:nvSpPr>
          <p:cNvPr id="22" name="מציין מיקום של כותרת תחתונה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e-IL"/>
          </a:p>
        </p:txBody>
      </p:sp>
      <p:sp>
        <p:nvSpPr>
          <p:cNvPr id="18" name="מציין מיקום של מספר שקופית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03350" y="1573213"/>
            <a:ext cx="7123113" cy="6778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he-IL" sz="4000" dirty="0" smtClean="0"/>
              <a:t>     </a:t>
            </a:r>
            <a:r>
              <a:rPr lang="he-IL" sz="4000" dirty="0" smtClean="0">
                <a:solidFill>
                  <a:srgbClr val="FF0000"/>
                </a:solidFill>
              </a:rPr>
              <a:t>המרכז לבריאות הנפש באר שבע</a:t>
            </a:r>
            <a:endParaRPr lang="en-US" sz="4000" dirty="0" smtClean="0">
              <a:solidFill>
                <a:srgbClr val="FF0000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89000" y="2492896"/>
            <a:ext cx="7366000" cy="1728192"/>
          </a:xfrm>
        </p:spPr>
        <p:txBody>
          <a:bodyPr>
            <a:noAutofit/>
          </a:bodyPr>
          <a:lstStyle/>
          <a:p>
            <a:pPr marL="342900" indent="-342900" algn="ctr" eaLnBrk="1" hangingPunct="1">
              <a:lnSpc>
                <a:spcPct val="160000"/>
              </a:lnSpc>
            </a:pPr>
            <a:r>
              <a:rPr lang="he-IL" sz="3200" b="1" dirty="0" smtClean="0">
                <a:latin typeface="David" pitchFamily="34" charset="-79"/>
                <a:cs typeface="David" pitchFamily="34" charset="-79"/>
              </a:rPr>
              <a:t>דין וחשבון שנתי</a:t>
            </a:r>
          </a:p>
          <a:p>
            <a:pPr marL="342900" indent="-342900" algn="ctr" eaLnBrk="1" hangingPunct="1">
              <a:lnSpc>
                <a:spcPct val="160000"/>
              </a:lnSpc>
            </a:pPr>
            <a:r>
              <a:rPr lang="he-IL" sz="3200" b="1" dirty="0" smtClean="0">
                <a:latin typeface="David" pitchFamily="34" charset="-79"/>
                <a:cs typeface="David" pitchFamily="34" charset="-79"/>
              </a:rPr>
              <a:t>על פי חוק  חופש המידע לשנת 2016</a:t>
            </a:r>
          </a:p>
          <a:p>
            <a:pPr marL="342900" indent="-342900" algn="ctr" eaLnBrk="1" hangingPunct="1">
              <a:lnSpc>
                <a:spcPct val="160000"/>
              </a:lnSpc>
            </a:pPr>
            <a:endParaRPr lang="he-IL" sz="3200" b="1" dirty="0" smtClean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6" name="כותרת 1"/>
          <p:cNvSpPr txBox="1">
            <a:spLocks/>
          </p:cNvSpPr>
          <p:nvPr/>
        </p:nvSpPr>
        <p:spPr bwMode="auto">
          <a:xfrm>
            <a:off x="228600" y="5937250"/>
            <a:ext cx="1970088" cy="38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lnSpc>
                <a:spcPct val="95000"/>
              </a:lnSpc>
              <a:spcBef>
                <a:spcPts val="600"/>
              </a:spcBef>
              <a:defRPr/>
            </a:pPr>
            <a:r>
              <a:rPr lang="he-IL" sz="2000" b="1" kern="0" dirty="0" smtClean="0">
                <a:solidFill>
                  <a:srgbClr val="003366"/>
                </a:solidFill>
                <a:latin typeface="Arial"/>
                <a:cs typeface="Arial"/>
              </a:rPr>
              <a:t>דצמבר 2016</a:t>
            </a:r>
            <a:endParaRPr lang="he-IL" sz="2000" b="1" kern="0" dirty="0">
              <a:solidFill>
                <a:srgbClr val="003366"/>
              </a:solidFill>
              <a:latin typeface="Arial"/>
              <a:cs typeface="Arial"/>
            </a:endParaRPr>
          </a:p>
        </p:txBody>
      </p:sp>
      <p:sp>
        <p:nvSpPr>
          <p:cNvPr id="2" name="מציין מיקום של מספר שקופית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</a:t>
            </a:fld>
            <a:endParaRPr lang="he-IL"/>
          </a:p>
        </p:txBody>
      </p:sp>
      <p:pic>
        <p:nvPicPr>
          <p:cNvPr id="20482" name="Picture 2" descr="מרכז בריאות הנפש סמל חד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76200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5713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e-IL" dirty="0" smtClean="0"/>
              <a:t>אספקת שירות בתחומי המניעה, האבחון, הטיפול, השיקום והייעוץ בשגרה ובחירום לאוכלוסיית הנגב.</a:t>
            </a:r>
          </a:p>
          <a:p>
            <a:r>
              <a:rPr lang="he-IL" dirty="0" smtClean="0"/>
              <a:t>ארגון, התאמת והשלמת השירותים הנדרשים לאוכלוסיית הנגב בתחום </a:t>
            </a:r>
            <a:r>
              <a:rPr lang="he-IL" dirty="0" err="1" smtClean="0"/>
              <a:t>ברה"ן</a:t>
            </a:r>
            <a:r>
              <a:rPr lang="he-IL" dirty="0" smtClean="0"/>
              <a:t> בתיאום עם משרד הבריאות.</a:t>
            </a:r>
          </a:p>
          <a:p>
            <a:r>
              <a:rPr lang="he-IL" dirty="0" smtClean="0"/>
              <a:t>הכשרה ופיתוח מקצועי של כלל אנשי המקצוע במרכז לשגרה ולחירום.</a:t>
            </a:r>
          </a:p>
          <a:p>
            <a:r>
              <a:rPr lang="he-IL" dirty="0" smtClean="0"/>
              <a:t>המשך השלמת הפערים בתחום התשתית והבינוי בתיאום ועל פי תוכנית משרד הבריאות.</a:t>
            </a:r>
          </a:p>
          <a:p>
            <a:r>
              <a:rPr lang="he-IL" dirty="0" smtClean="0"/>
              <a:t>שילוב המטופלים ובני המשפחות בגיבוש וניהול </a:t>
            </a:r>
            <a:r>
              <a:rPr lang="he-IL" dirty="0" err="1" smtClean="0"/>
              <a:t>תוכניות</a:t>
            </a:r>
            <a:r>
              <a:rPr lang="he-IL" dirty="0" smtClean="0"/>
              <a:t> הטיפול והשיקום בראיית המטופל במרכז.</a:t>
            </a:r>
          </a:p>
          <a:p>
            <a:pPr>
              <a:buNone/>
            </a:pPr>
            <a:r>
              <a:rPr lang="he-IL" dirty="0" smtClean="0"/>
              <a:t> </a:t>
            </a:r>
            <a:endParaRPr lang="he-IL" dirty="0"/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10</a:t>
            </a:fld>
            <a:endParaRPr lang="he-IL"/>
          </a:p>
        </p:txBody>
      </p:sp>
      <p:sp>
        <p:nvSpPr>
          <p:cNvPr id="4" name="כותרת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2800" dirty="0" smtClean="0"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  <a:t>עיקרי הפעילות של המרכז </a:t>
            </a:r>
            <a:r>
              <a:rPr lang="he-IL" sz="2800" dirty="0" smtClean="0"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  <a:t>לשנת 2016</a:t>
            </a:r>
            <a:br>
              <a:rPr lang="he-IL" sz="2800" dirty="0" smtClean="0"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</a:br>
            <a:endParaRPr lang="he-IL" sz="2800" dirty="0">
              <a:solidFill>
                <a:srgbClr val="FF0000"/>
              </a:solidFill>
              <a:latin typeface="David" pitchFamily="34" charset="-79"/>
              <a:cs typeface="David" pitchFamily="34" charset="-79"/>
            </a:endParaRPr>
          </a:p>
        </p:txBody>
      </p:sp>
      <p:pic>
        <p:nvPicPr>
          <p:cNvPr id="12290" name="Picture 2" descr="מרכז בריאות הנפש סמל חד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76200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pPr algn="ctr"/>
            <a:r>
              <a:rPr lang="he-IL" sz="2800" dirty="0" smtClean="0">
                <a:latin typeface="David" pitchFamily="34" charset="-79"/>
                <a:cs typeface="David" pitchFamily="34" charset="-79"/>
              </a:rPr>
              <a:t>     </a:t>
            </a:r>
            <a:r>
              <a:rPr lang="he-IL" sz="2800" dirty="0" smtClean="0"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  <a:t>תקציב המרכז (באלפי ש"ח)</a:t>
            </a:r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362590"/>
              </p:ext>
            </p:extLst>
          </p:nvPr>
        </p:nvGraphicFramePr>
        <p:xfrm>
          <a:off x="1043608" y="1340768"/>
          <a:ext cx="7128793" cy="3888431"/>
        </p:xfrm>
        <a:graphic>
          <a:graphicData uri="http://schemas.openxmlformats.org/drawingml/2006/table">
            <a:tbl>
              <a:tblPr rtl="1"/>
              <a:tblGrid>
                <a:gridCol w="163129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2523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2523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64703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181327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David" pitchFamily="34" charset="-79"/>
                          <a:cs typeface="David" pitchFamily="34" charset="-79"/>
                        </a:rPr>
                        <a:t>סוג תקציב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David" pitchFamily="34" charset="-79"/>
                          <a:cs typeface="David" pitchFamily="34" charset="-79"/>
                        </a:rPr>
                        <a:t>פירוט תקציב המרכז 2016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David" pitchFamily="34" charset="-79"/>
                          <a:cs typeface="David" pitchFamily="34" charset="-79"/>
                        </a:rPr>
                        <a:t>פירוט ביצוע המרכז  2016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David" pitchFamily="34" charset="-79"/>
                          <a:cs typeface="David" pitchFamily="34" charset="-79"/>
                        </a:rPr>
                        <a:t>פירוט תקציב המרכז  2017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50027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avid" pitchFamily="34" charset="-79"/>
                        <a:cs typeface="David" pitchFamily="34" charset="-79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avid" pitchFamily="34" charset="-79"/>
                          <a:cs typeface="David" pitchFamily="34" charset="-79"/>
                        </a:rPr>
                        <a:t>הכנסות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David" pitchFamily="34" charset="-79"/>
                          <a:cs typeface="David" pitchFamily="34" charset="-79"/>
                        </a:rPr>
                        <a:t>(97,011)</a:t>
                      </a:r>
                      <a:endParaRPr kumimoji="0" lang="he-I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David" pitchFamily="34" charset="-79"/>
                          <a:cs typeface="David" pitchFamily="34" charset="-79"/>
                        </a:rPr>
                        <a:t>(98,681)</a:t>
                      </a:r>
                      <a:endParaRPr kumimoji="0" lang="he-I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David" pitchFamily="34" charset="-79"/>
                          <a:cs typeface="David" pitchFamily="34" charset="-79"/>
                        </a:rPr>
                        <a:t>(141,517)</a:t>
                      </a:r>
                      <a:endParaRPr kumimoji="0" lang="he-I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7084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avid" pitchFamily="34" charset="-79"/>
                        <a:cs typeface="David" pitchFamily="34" charset="-79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avid" pitchFamily="34" charset="-79"/>
                        <a:cs typeface="David" pitchFamily="34" charset="-79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avid" pitchFamily="34" charset="-79"/>
                          <a:cs typeface="David" pitchFamily="34" charset="-79"/>
                        </a:rPr>
                        <a:t>שכר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avid" pitchFamily="34" charset="-79"/>
                          <a:cs typeface="David" pitchFamily="34" charset="-79"/>
                        </a:rPr>
                        <a:t>122,121</a:t>
                      </a:r>
                      <a:endParaRPr kumimoji="0" lang="he-I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avid" pitchFamily="34" charset="-79"/>
                          <a:cs typeface="David" pitchFamily="34" charset="-79"/>
                        </a:rPr>
                        <a:t>121,658</a:t>
                      </a:r>
                      <a:endParaRPr kumimoji="0" lang="he-I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avid" pitchFamily="34" charset="-79"/>
                          <a:cs typeface="David" pitchFamily="34" charset="-79"/>
                        </a:rPr>
                        <a:t>129,276</a:t>
                      </a:r>
                      <a:endParaRPr kumimoji="0" lang="he-I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623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avid" pitchFamily="34" charset="-79"/>
                          <a:cs typeface="David" pitchFamily="34" charset="-79"/>
                        </a:rPr>
                        <a:t>תקציב פעולות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avid" pitchFamily="34" charset="-79"/>
                          <a:cs typeface="David" pitchFamily="34" charset="-79"/>
                        </a:rPr>
                        <a:t>26,716</a:t>
                      </a:r>
                      <a:endParaRPr kumimoji="0" lang="he-I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avid" pitchFamily="34" charset="-79"/>
                          <a:cs typeface="David" pitchFamily="34" charset="-79"/>
                        </a:rPr>
                        <a:t>26,751</a:t>
                      </a:r>
                      <a:endParaRPr kumimoji="0" lang="he-I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avid" pitchFamily="34" charset="-79"/>
                          <a:cs typeface="David" pitchFamily="34" charset="-79"/>
                        </a:rPr>
                        <a:t>29,455</a:t>
                      </a:r>
                      <a:endParaRPr kumimoji="0" lang="he-I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2" name="מציין מיקום של מספר שקופית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11</a:t>
            </a:fld>
            <a:endParaRPr lang="he-IL"/>
          </a:p>
        </p:txBody>
      </p:sp>
      <p:pic>
        <p:nvPicPr>
          <p:cNvPr id="6" name="Picture 2" descr="מרכז בריאות הנפש סמל חד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76200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59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170579"/>
          </a:xfrm>
        </p:spPr>
        <p:txBody>
          <a:bodyPr>
            <a:normAutofit fontScale="32500" lnSpcReduction="20000"/>
          </a:bodyPr>
          <a:lstStyle/>
          <a:p>
            <a:endParaRPr lang="he-IL" dirty="0"/>
          </a:p>
          <a:p>
            <a:pPr marL="109728" indent="0">
              <a:buNone/>
            </a:pPr>
            <a:r>
              <a:rPr lang="he-IL" sz="5500" dirty="0">
                <a:latin typeface="David" pitchFamily="34" charset="-79"/>
                <a:cs typeface="David" pitchFamily="34" charset="-79"/>
              </a:rPr>
              <a:t>חוק זה מיועד לאפשר לציבור הרחב נגישות למידע זמין ומעודכן לגבי השירותים השונים הניתנים ע"י המרכז לבריאות הנפש באר שבע.</a:t>
            </a:r>
          </a:p>
          <a:p>
            <a:pPr marL="109728" indent="0">
              <a:buNone/>
            </a:pPr>
            <a:endParaRPr lang="he-IL" sz="5500" dirty="0">
              <a:latin typeface="David" pitchFamily="34" charset="-79"/>
              <a:cs typeface="David" pitchFamily="34" charset="-79"/>
            </a:endParaRPr>
          </a:p>
          <a:p>
            <a:pPr marL="109728" indent="0">
              <a:buNone/>
            </a:pPr>
            <a:r>
              <a:rPr lang="he-IL" sz="5500" dirty="0">
                <a:latin typeface="David" pitchFamily="34" charset="-79"/>
                <a:cs typeface="David" pitchFamily="34" charset="-79"/>
              </a:rPr>
              <a:t>המחלקה לרשומות רפואיות מספקת מידע ומסמכים רפואיים בהתאם לחוק </a:t>
            </a:r>
            <a:r>
              <a:rPr lang="he-IL" sz="5500" dirty="0" smtClean="0">
                <a:latin typeface="David" pitchFamily="34" charset="-79"/>
                <a:cs typeface="David" pitchFamily="34" charset="-79"/>
              </a:rPr>
              <a:t>הטיפול </a:t>
            </a:r>
            <a:r>
              <a:rPr lang="he-IL" sz="5500" dirty="0">
                <a:latin typeface="David" pitchFamily="34" charset="-79"/>
                <a:cs typeface="David" pitchFamily="34" charset="-79"/>
              </a:rPr>
              <a:t>בחולי נפש, </a:t>
            </a:r>
            <a:r>
              <a:rPr lang="he-IL" sz="5500" dirty="0" err="1">
                <a:latin typeface="David" pitchFamily="34" charset="-79"/>
                <a:cs typeface="David" pitchFamily="34" charset="-79"/>
              </a:rPr>
              <a:t>התשנ"א</a:t>
            </a:r>
            <a:r>
              <a:rPr lang="he-IL" sz="5500" dirty="0">
                <a:latin typeface="David" pitchFamily="34" charset="-79"/>
                <a:cs typeface="David" pitchFamily="34" charset="-79"/>
              </a:rPr>
              <a:t> – 1991 וחוק זכויות החולה, </a:t>
            </a:r>
            <a:r>
              <a:rPr lang="he-IL" sz="5500" dirty="0" err="1">
                <a:latin typeface="David" pitchFamily="34" charset="-79"/>
                <a:cs typeface="David" pitchFamily="34" charset="-79"/>
              </a:rPr>
              <a:t>התשנ"ו</a:t>
            </a:r>
            <a:r>
              <a:rPr lang="he-IL" sz="5500" dirty="0">
                <a:latin typeface="David" pitchFamily="34" charset="-79"/>
                <a:cs typeface="David" pitchFamily="34" charset="-79"/>
              </a:rPr>
              <a:t> – 1996.</a:t>
            </a:r>
          </a:p>
          <a:p>
            <a:pPr marL="109728" indent="0">
              <a:buNone/>
            </a:pPr>
            <a:endParaRPr lang="he-IL" sz="5500" dirty="0">
              <a:latin typeface="David" pitchFamily="34" charset="-79"/>
              <a:cs typeface="David" pitchFamily="34" charset="-79"/>
            </a:endParaRPr>
          </a:p>
          <a:p>
            <a:pPr marL="109728" indent="0">
              <a:buNone/>
            </a:pPr>
            <a:r>
              <a:rPr lang="he-IL" sz="5500" dirty="0">
                <a:latin typeface="David" pitchFamily="34" charset="-79"/>
                <a:cs typeface="David" pitchFamily="34" charset="-79"/>
              </a:rPr>
              <a:t>לפירוט מחירון משרד הבריאות עבור שירותים ומסמכים יש לפנות לאתר משרד הבריאות </a:t>
            </a:r>
            <a:r>
              <a:rPr lang="en-US" sz="5500" dirty="0" smtClean="0">
                <a:solidFill>
                  <a:schemeClr val="bg2">
                    <a:lumMod val="50000"/>
                  </a:schemeClr>
                </a:solidFill>
                <a:latin typeface="David" pitchFamily="34" charset="-79"/>
                <a:cs typeface="David" pitchFamily="34" charset="-79"/>
              </a:rPr>
              <a:t>www.health.gov.il</a:t>
            </a:r>
            <a:r>
              <a:rPr lang="he-IL" sz="5500" dirty="0" smtClean="0">
                <a:solidFill>
                  <a:schemeClr val="bg2">
                    <a:lumMod val="50000"/>
                  </a:schemeClr>
                </a:solidFill>
                <a:latin typeface="David" pitchFamily="34" charset="-79"/>
                <a:cs typeface="David" pitchFamily="34" charset="-79"/>
              </a:rPr>
              <a:t>.</a:t>
            </a:r>
            <a:endParaRPr lang="en-US" sz="5500" dirty="0">
              <a:solidFill>
                <a:schemeClr val="bg2">
                  <a:lumMod val="50000"/>
                </a:schemeClr>
              </a:solidFill>
              <a:latin typeface="David" pitchFamily="34" charset="-79"/>
              <a:cs typeface="David" pitchFamily="34" charset="-79"/>
            </a:endParaRPr>
          </a:p>
          <a:p>
            <a:pPr marL="109728" indent="0">
              <a:buNone/>
            </a:pPr>
            <a:endParaRPr lang="en-US" sz="5500" dirty="0">
              <a:latin typeface="David" pitchFamily="34" charset="-79"/>
              <a:cs typeface="David" pitchFamily="34" charset="-79"/>
            </a:endParaRPr>
          </a:p>
          <a:p>
            <a:pPr marL="109728" indent="0">
              <a:buNone/>
            </a:pPr>
            <a:r>
              <a:rPr lang="he-IL" sz="5500" b="1" u="sng" dirty="0">
                <a:latin typeface="David" pitchFamily="34" charset="-79"/>
                <a:cs typeface="David" pitchFamily="34" charset="-79"/>
              </a:rPr>
              <a:t>להלן מספרי הטלפון/פקס להתקשרות:</a:t>
            </a:r>
          </a:p>
          <a:p>
            <a:pPr marL="109728" indent="0">
              <a:buNone/>
            </a:pPr>
            <a:endParaRPr lang="he-IL" sz="5500" dirty="0">
              <a:latin typeface="David" pitchFamily="34" charset="-79"/>
              <a:cs typeface="David" pitchFamily="34" charset="-79"/>
            </a:endParaRPr>
          </a:p>
          <a:p>
            <a:pPr marL="109728" indent="0">
              <a:buNone/>
            </a:pPr>
            <a:r>
              <a:rPr lang="he-IL" sz="5500" dirty="0">
                <a:latin typeface="David" pitchFamily="34" charset="-79"/>
                <a:cs typeface="David" pitchFamily="34" charset="-79"/>
              </a:rPr>
              <a:t>גב' סולטן חופית, ממונה על חופש המידע ומנהלת המחלקה לרשומות רפואיות :</a:t>
            </a:r>
          </a:p>
          <a:p>
            <a:pPr marL="109728" indent="0">
              <a:buNone/>
            </a:pPr>
            <a:r>
              <a:rPr lang="he-IL" sz="5500" dirty="0">
                <a:latin typeface="David" pitchFamily="34" charset="-79"/>
                <a:cs typeface="David" pitchFamily="34" charset="-79"/>
              </a:rPr>
              <a:t>טלפון : 08-6401505</a:t>
            </a:r>
          </a:p>
          <a:p>
            <a:pPr marL="109728" indent="0">
              <a:buNone/>
            </a:pPr>
            <a:r>
              <a:rPr lang="he-IL" sz="5500" dirty="0">
                <a:latin typeface="David" pitchFamily="34" charset="-79"/>
                <a:cs typeface="David" pitchFamily="34" charset="-79"/>
              </a:rPr>
              <a:t>פקס    : 08-6401585                                                                                                  </a:t>
            </a:r>
          </a:p>
          <a:p>
            <a:pPr marL="109728" indent="0">
              <a:buNone/>
            </a:pPr>
            <a:r>
              <a:rPr lang="he-IL" sz="5500" dirty="0">
                <a:latin typeface="David" pitchFamily="34" charset="-79"/>
                <a:cs typeface="David" pitchFamily="34" charset="-79"/>
              </a:rPr>
              <a:t>כתובת למשלוח דואר: המרכז לבריאות הנפש באר –שבע, רחוב הצדיק מירושלים 2 מיקוד 84370. ת"ד 4600.  </a:t>
            </a:r>
          </a:p>
          <a:p>
            <a:pPr marL="109728" indent="0">
              <a:buNone/>
            </a:pPr>
            <a:r>
              <a:rPr lang="he-IL" sz="5500" dirty="0" err="1">
                <a:latin typeface="David" pitchFamily="34" charset="-79"/>
                <a:cs typeface="David" pitchFamily="34" charset="-79"/>
              </a:rPr>
              <a:t>דוא'ל</a:t>
            </a:r>
            <a:r>
              <a:rPr lang="he-IL" sz="5500" dirty="0">
                <a:latin typeface="David" pitchFamily="34" charset="-79"/>
                <a:cs typeface="David" pitchFamily="34" charset="-79"/>
              </a:rPr>
              <a:t>: </a:t>
            </a:r>
            <a:r>
              <a:rPr lang="en-US" sz="5500" dirty="0">
                <a:latin typeface="David" pitchFamily="34" charset="-79"/>
                <a:cs typeface="David" pitchFamily="34" charset="-79"/>
              </a:rPr>
              <a:t>hofit.sultan@pbsh.health.gov.il</a:t>
            </a:r>
          </a:p>
          <a:p>
            <a:endParaRPr lang="en-US" sz="5500" dirty="0">
              <a:latin typeface="David" pitchFamily="34" charset="-79"/>
              <a:cs typeface="David" pitchFamily="34" charset="-79"/>
            </a:endParaRPr>
          </a:p>
          <a:p>
            <a:endParaRPr lang="en-US" sz="5500" dirty="0">
              <a:latin typeface="David" pitchFamily="34" charset="-79"/>
              <a:cs typeface="David" pitchFamily="34" charset="-79"/>
            </a:endParaRPr>
          </a:p>
          <a:p>
            <a:endParaRPr lang="he-IL" dirty="0"/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12</a:t>
            </a:fld>
            <a:endParaRPr lang="he-IL"/>
          </a:p>
        </p:txBody>
      </p:sp>
      <p:sp>
        <p:nvSpPr>
          <p:cNvPr id="4" name="כותרת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pPr algn="ctr"/>
            <a:r>
              <a:rPr lang="he-IL" sz="3100" dirty="0" smtClean="0"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  <a:t>יישום חוק </a:t>
            </a:r>
            <a:r>
              <a:rPr lang="he-IL" sz="3100" dirty="0"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  <a:t>חופש המידע – </a:t>
            </a:r>
            <a:r>
              <a:rPr lang="he-IL" sz="3100" dirty="0" err="1"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  <a:t>התשנ"ח</a:t>
            </a:r>
            <a:r>
              <a:rPr lang="he-IL" sz="3100" dirty="0"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  <a:t> - 1998</a:t>
            </a:r>
            <a:r>
              <a:rPr lang="he-IL" sz="2000" dirty="0"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  <a:t/>
            </a:r>
            <a:br>
              <a:rPr lang="he-IL" sz="2000" dirty="0"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</a:br>
            <a:endParaRPr lang="he-IL" sz="2000" dirty="0">
              <a:solidFill>
                <a:srgbClr val="FF0000"/>
              </a:solidFill>
              <a:latin typeface="David" pitchFamily="34" charset="-79"/>
              <a:cs typeface="David" pitchFamily="34" charset="-79"/>
            </a:endParaRPr>
          </a:p>
        </p:txBody>
      </p:sp>
      <p:pic>
        <p:nvPicPr>
          <p:cNvPr id="10242" name="Picture 2" descr="מרכז בריאות הנפש סמל חד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9346"/>
            <a:ext cx="76200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05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6510602"/>
              </p:ext>
            </p:extLst>
          </p:nvPr>
        </p:nvGraphicFramePr>
        <p:xfrm>
          <a:off x="789444" y="980728"/>
          <a:ext cx="7897356" cy="520249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48281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3692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5246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2515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תפקיד</a:t>
                      </a:r>
                      <a:endParaRPr lang="he-IL" sz="20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שם</a:t>
                      </a:r>
                      <a:endParaRPr lang="he-IL" sz="20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טלפון </a:t>
                      </a:r>
                      <a:r>
                        <a:rPr lang="he-IL" sz="1200" dirty="0" smtClean="0">
                          <a:latin typeface="David" pitchFamily="34" charset="-79"/>
                          <a:cs typeface="David" pitchFamily="34" charset="-79"/>
                        </a:rPr>
                        <a:t>(קידומת 08)</a:t>
                      </a:r>
                    </a:p>
                    <a:p>
                      <a:pPr rtl="1"/>
                      <a:endParaRPr lang="he-IL" sz="20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פקס (</a:t>
                      </a:r>
                      <a:r>
                        <a:rPr lang="he-IL" sz="1200" dirty="0" smtClean="0">
                          <a:latin typeface="David" pitchFamily="34" charset="-79"/>
                          <a:cs typeface="David" pitchFamily="34" charset="-79"/>
                        </a:rPr>
                        <a:t>קידומת 08)</a:t>
                      </a:r>
                    </a:p>
                    <a:p>
                      <a:pPr rtl="1"/>
                      <a:endParaRPr lang="he-IL" sz="20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9724"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מנהל המרכז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err="1" smtClean="0">
                          <a:latin typeface="David" pitchFamily="34" charset="-79"/>
                          <a:cs typeface="David" pitchFamily="34" charset="-79"/>
                        </a:rPr>
                        <a:t>פרופ</a:t>
                      </a:r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' זאב קפלן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6401606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6401621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61337"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סגן מנהל המרכז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ד"ר נמרוד</a:t>
                      </a:r>
                      <a:r>
                        <a:rPr lang="he-IL" sz="1800" baseline="0" dirty="0" smtClean="0">
                          <a:latin typeface="David" pitchFamily="34" charset="-79"/>
                          <a:cs typeface="David" pitchFamily="34" charset="-79"/>
                        </a:rPr>
                        <a:t> גריסרו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6401603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6401621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98784"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מנהל אדמיניסטרטיבי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רונן בן אור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6401616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6401622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71663"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עו"ס ראשית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לינור רכב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6401547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6401590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91170"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פסיכולוג ראשי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ד"ר יוני גז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6401531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6401590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2210"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אח ראשי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יוסף כאמל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6401605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6401668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03543"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ממונה על חוק חופש המידע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חופית </a:t>
                      </a:r>
                      <a:r>
                        <a:rPr lang="he-IL" sz="1800" dirty="0" err="1" smtClean="0">
                          <a:latin typeface="David" pitchFamily="34" charset="-79"/>
                          <a:cs typeface="David" pitchFamily="34" charset="-79"/>
                        </a:rPr>
                        <a:t>סולטן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6401505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6401585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69312"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אחראי על תלונות הציבור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יוחנן לבני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תיבת תלונות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6401621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623715"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ממונה על מעמד האישה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לינור רכב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6401657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6401575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ctr"/>
            <a:r>
              <a:rPr lang="he-IL" sz="2800" dirty="0" smtClean="0"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  <a:t>בעלי תפקידים</a:t>
            </a:r>
            <a:endParaRPr lang="he-IL" sz="2800" dirty="0">
              <a:solidFill>
                <a:srgbClr val="FF0000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13</a:t>
            </a:fld>
            <a:endParaRPr lang="he-IL"/>
          </a:p>
        </p:txBody>
      </p:sp>
      <p:pic>
        <p:nvPicPr>
          <p:cNvPr id="9218" name="Picture 2" descr="מרכז בריאות הנפש סמל חד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76200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8966239"/>
              </p:ext>
            </p:extLst>
          </p:nvPr>
        </p:nvGraphicFramePr>
        <p:xfrm>
          <a:off x="457200" y="908719"/>
          <a:ext cx="8263390" cy="43891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9119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40727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latin typeface="David" pitchFamily="34" charset="-79"/>
                          <a:cs typeface="David" pitchFamily="34" charset="-79"/>
                        </a:rPr>
                        <a:t>שם המרפאה</a:t>
                      </a:r>
                      <a:endParaRPr lang="he-IL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latin typeface="David" pitchFamily="34" charset="-79"/>
                          <a:cs typeface="David" pitchFamily="34" charset="-79"/>
                        </a:rPr>
                        <a:t>מיקום</a:t>
                      </a:r>
                      <a:endParaRPr lang="he-IL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aseline="0" dirty="0" smtClean="0">
                          <a:latin typeface="David" pitchFamily="34" charset="-79"/>
                          <a:cs typeface="David" pitchFamily="34" charset="-79"/>
                        </a:rPr>
                        <a:t>מנהל/מרכז המרפאה</a:t>
                      </a:r>
                      <a:endParaRPr lang="he-IL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latin typeface="David" pitchFamily="34" charset="-79"/>
                          <a:cs typeface="David" pitchFamily="34" charset="-79"/>
                        </a:rPr>
                        <a:t>דרכי התקשרות </a:t>
                      </a:r>
                    </a:p>
                    <a:p>
                      <a:pPr rtl="1"/>
                      <a:r>
                        <a:rPr lang="he-IL" sz="1200" dirty="0" smtClean="0">
                          <a:latin typeface="David" pitchFamily="34" charset="-79"/>
                          <a:cs typeface="David" pitchFamily="34" charset="-79"/>
                        </a:rPr>
                        <a:t>קידומת 08</a:t>
                      </a:r>
                      <a:endParaRPr lang="he-IL" sz="12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30848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latin typeface="David" pitchFamily="34" charset="-79"/>
                          <a:cs typeface="David" pitchFamily="34" charset="-79"/>
                        </a:rPr>
                        <a:t>מרפאת זיכרון</a:t>
                      </a:r>
                      <a:endParaRPr lang="he-IL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latin typeface="David" pitchFamily="34" charset="-79"/>
                          <a:cs typeface="David" pitchFamily="34" charset="-79"/>
                        </a:rPr>
                        <a:t>במרכז</a:t>
                      </a:r>
                      <a:endParaRPr lang="he-IL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latin typeface="David" pitchFamily="34" charset="-79"/>
                          <a:cs typeface="David" pitchFamily="34" charset="-79"/>
                        </a:rPr>
                        <a:t>ד"ר סבטלנה </a:t>
                      </a:r>
                      <a:r>
                        <a:rPr lang="he-IL" dirty="0" err="1" smtClean="0">
                          <a:latin typeface="David" pitchFamily="34" charset="-79"/>
                          <a:cs typeface="David" pitchFamily="34" charset="-79"/>
                        </a:rPr>
                        <a:t>זלמנסון</a:t>
                      </a:r>
                      <a:endParaRPr lang="he-IL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latin typeface="David" pitchFamily="34" charset="-79"/>
                          <a:cs typeface="David" pitchFamily="34" charset="-79"/>
                        </a:rPr>
                        <a:t>טל'  6401675  </a:t>
                      </a:r>
                    </a:p>
                    <a:p>
                      <a:pPr rtl="1"/>
                      <a:r>
                        <a:rPr lang="he-IL" dirty="0" smtClean="0">
                          <a:latin typeface="David" pitchFamily="34" charset="-79"/>
                          <a:cs typeface="David" pitchFamily="34" charset="-79"/>
                        </a:rPr>
                        <a:t>פקס 6401565 </a:t>
                      </a:r>
                      <a:endParaRPr lang="he-IL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39571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latin typeface="David" pitchFamily="34" charset="-79"/>
                          <a:cs typeface="David" pitchFamily="34" charset="-79"/>
                        </a:rPr>
                        <a:t>מרפאה לטיפול בילדים ונוער- "מרכז טל"</a:t>
                      </a:r>
                      <a:endParaRPr lang="he-IL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latin typeface="David" pitchFamily="34" charset="-79"/>
                          <a:cs typeface="David" pitchFamily="34" charset="-79"/>
                        </a:rPr>
                        <a:t>רח' וולפסון 13 ב"ש</a:t>
                      </a:r>
                      <a:endParaRPr lang="he-IL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latin typeface="David" pitchFamily="34" charset="-79"/>
                          <a:cs typeface="David" pitchFamily="34" charset="-79"/>
                        </a:rPr>
                        <a:t>ד"ר חנה נמץ</a:t>
                      </a:r>
                      <a:endParaRPr lang="he-IL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latin typeface="David" pitchFamily="34" charset="-79"/>
                          <a:cs typeface="David" pitchFamily="34" charset="-79"/>
                        </a:rPr>
                        <a:t>טל'   6408300</a:t>
                      </a:r>
                    </a:p>
                    <a:p>
                      <a:pPr rtl="1"/>
                      <a:r>
                        <a:rPr lang="he-IL" dirty="0" smtClean="0">
                          <a:latin typeface="David" pitchFamily="34" charset="-79"/>
                          <a:cs typeface="David" pitchFamily="34" charset="-79"/>
                        </a:rPr>
                        <a:t>פקס  6408316 </a:t>
                      </a:r>
                      <a:endParaRPr lang="he-IL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30669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latin typeface="David" pitchFamily="34" charset="-79"/>
                          <a:cs typeface="David" pitchFamily="34" charset="-79"/>
                        </a:rPr>
                        <a:t>מרפאת שיניים</a:t>
                      </a:r>
                      <a:endParaRPr lang="he-IL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latin typeface="David" pitchFamily="34" charset="-79"/>
                          <a:cs typeface="David" pitchFamily="34" charset="-79"/>
                        </a:rPr>
                        <a:t>במרכז</a:t>
                      </a:r>
                      <a:endParaRPr lang="he-IL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latin typeface="David" pitchFamily="34" charset="-79"/>
                          <a:cs typeface="David" pitchFamily="34" charset="-79"/>
                        </a:rPr>
                        <a:t>ד"ר אלון שלו</a:t>
                      </a:r>
                      <a:endParaRPr lang="he-IL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latin typeface="David" pitchFamily="34" charset="-79"/>
                          <a:cs typeface="David" pitchFamily="34" charset="-79"/>
                        </a:rPr>
                        <a:t>טל '  6401729</a:t>
                      </a:r>
                    </a:p>
                    <a:p>
                      <a:pPr rtl="1"/>
                      <a:r>
                        <a:rPr lang="he-IL" dirty="0" smtClean="0">
                          <a:latin typeface="David" pitchFamily="34" charset="-79"/>
                          <a:cs typeface="David" pitchFamily="34" charset="-79"/>
                        </a:rPr>
                        <a:t>פקס 6402743</a:t>
                      </a:r>
                      <a:endParaRPr lang="he-IL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39571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latin typeface="David" pitchFamily="34" charset="-79"/>
                          <a:cs typeface="David" pitchFamily="34" charset="-79"/>
                        </a:rPr>
                        <a:t>מרפאה </a:t>
                      </a:r>
                      <a:r>
                        <a:rPr lang="he-IL" dirty="0" err="1" smtClean="0">
                          <a:latin typeface="David" pitchFamily="34" charset="-79"/>
                          <a:cs typeface="David" pitchFamily="34" charset="-79"/>
                        </a:rPr>
                        <a:t>גרונטופסיכיאטרית</a:t>
                      </a:r>
                      <a:endParaRPr lang="he-IL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latin typeface="David" pitchFamily="34" charset="-79"/>
                          <a:cs typeface="David" pitchFamily="34" charset="-79"/>
                        </a:rPr>
                        <a:t>במרכז</a:t>
                      </a:r>
                      <a:endParaRPr lang="he-IL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latin typeface="David" pitchFamily="34" charset="-79"/>
                          <a:cs typeface="David" pitchFamily="34" charset="-79"/>
                        </a:rPr>
                        <a:t>ד"ר אלכס פלטניק</a:t>
                      </a:r>
                      <a:endParaRPr lang="he-IL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latin typeface="David" pitchFamily="34" charset="-79"/>
                          <a:cs typeface="David" pitchFamily="34" charset="-79"/>
                        </a:rPr>
                        <a:t>טל'  6401419</a:t>
                      </a:r>
                    </a:p>
                    <a:p>
                      <a:pPr rtl="1"/>
                      <a:r>
                        <a:rPr lang="he-IL" dirty="0" smtClean="0">
                          <a:latin typeface="David" pitchFamily="34" charset="-79"/>
                          <a:cs typeface="David" pitchFamily="34" charset="-79"/>
                        </a:rPr>
                        <a:t>פקס 6401473  </a:t>
                      </a:r>
                      <a:endParaRPr lang="he-IL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39571">
                <a:tc>
                  <a:txBody>
                    <a:bodyPr/>
                    <a:lstStyle/>
                    <a:p>
                      <a:pPr rtl="1"/>
                      <a:r>
                        <a:rPr lang="he-IL" sz="1800" b="0" i="0" u="none" kern="1200" dirty="0" smtClean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מרפאה לטיפול בטראומה נפשית</a:t>
                      </a:r>
                      <a:endParaRPr lang="he-IL" b="0" u="none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latin typeface="David" pitchFamily="34" charset="-79"/>
                          <a:cs typeface="David" pitchFamily="34" charset="-79"/>
                        </a:rPr>
                        <a:t>במרכז</a:t>
                      </a:r>
                      <a:endParaRPr lang="he-IL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latin typeface="David" pitchFamily="34" charset="-79"/>
                          <a:cs typeface="David" pitchFamily="34" charset="-79"/>
                        </a:rPr>
                        <a:t>ד"ר מייק מטר</a:t>
                      </a:r>
                      <a:endParaRPr lang="he-IL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latin typeface="David" pitchFamily="34" charset="-79"/>
                          <a:cs typeface="David" pitchFamily="34" charset="-79"/>
                        </a:rPr>
                        <a:t>טל'  6401603</a:t>
                      </a:r>
                    </a:p>
                    <a:p>
                      <a:pPr rtl="1"/>
                      <a:r>
                        <a:rPr lang="he-IL" dirty="0" smtClean="0">
                          <a:latin typeface="David" pitchFamily="34" charset="-79"/>
                          <a:cs typeface="David" pitchFamily="34" charset="-79"/>
                        </a:rPr>
                        <a:t>פקס 6401621</a:t>
                      </a:r>
                      <a:endParaRPr lang="he-IL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30848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latin typeface="David" pitchFamily="34" charset="-79"/>
                          <a:cs typeface="David" pitchFamily="34" charset="-79"/>
                        </a:rPr>
                        <a:t>מרפאה לטיפול בדיכאון עמיד</a:t>
                      </a:r>
                      <a:endParaRPr lang="he-IL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latin typeface="David" pitchFamily="34" charset="-79"/>
                          <a:cs typeface="David" pitchFamily="34" charset="-79"/>
                        </a:rPr>
                        <a:t>במרכז</a:t>
                      </a:r>
                      <a:endParaRPr lang="he-IL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latin typeface="David" pitchFamily="34" charset="-79"/>
                          <a:cs typeface="David" pitchFamily="34" charset="-79"/>
                        </a:rPr>
                        <a:t>ד"ר בוריס נמץ</a:t>
                      </a:r>
                      <a:endParaRPr lang="he-IL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latin typeface="David" pitchFamily="34" charset="-79"/>
                          <a:cs typeface="David" pitchFamily="34" charset="-79"/>
                        </a:rPr>
                        <a:t>טל'  6401502</a:t>
                      </a:r>
                    </a:p>
                    <a:p>
                      <a:pPr rtl="1"/>
                      <a:r>
                        <a:rPr lang="he-IL" dirty="0" smtClean="0">
                          <a:latin typeface="David" pitchFamily="34" charset="-79"/>
                          <a:cs typeface="David" pitchFamily="34" charset="-79"/>
                        </a:rPr>
                        <a:t>פקס 6401751</a:t>
                      </a:r>
                      <a:endParaRPr lang="he-IL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pPr algn="ctr"/>
            <a:r>
              <a:rPr lang="he-IL" sz="2800" dirty="0" smtClean="0"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  <a:t>מרפאות</a:t>
            </a:r>
            <a:endParaRPr lang="he-IL" sz="2800" dirty="0">
              <a:solidFill>
                <a:srgbClr val="FF0000"/>
              </a:solidFill>
            </a:endParaRPr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14</a:t>
            </a:fld>
            <a:endParaRPr lang="he-IL"/>
          </a:p>
        </p:txBody>
      </p:sp>
      <p:pic>
        <p:nvPicPr>
          <p:cNvPr id="8194" name="Picture 2" descr="מרכז בריאות הנפש סמל חד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76200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0294973"/>
              </p:ext>
            </p:extLst>
          </p:nvPr>
        </p:nvGraphicFramePr>
        <p:xfrm>
          <a:off x="323528" y="908721"/>
          <a:ext cx="8523352" cy="5334243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13527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7436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5032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6338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734572"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מחלקה</a:t>
                      </a:r>
                      <a:endParaRPr lang="he-IL" sz="20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דרכי התקשרות</a:t>
                      </a:r>
                    </a:p>
                    <a:p>
                      <a:pPr rtl="1"/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 </a:t>
                      </a:r>
                      <a:r>
                        <a:rPr lang="he-IL" sz="1200" dirty="0" smtClean="0">
                          <a:latin typeface="David" pitchFamily="34" charset="-79"/>
                          <a:cs typeface="David" pitchFamily="34" charset="-79"/>
                        </a:rPr>
                        <a:t>(קידומת 08)</a:t>
                      </a:r>
                      <a:endParaRPr lang="he-IL" sz="12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שם המנהל המחלקה</a:t>
                      </a:r>
                      <a:endParaRPr lang="he-IL" sz="20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שם אחות אחראית</a:t>
                      </a:r>
                      <a:endParaRPr lang="he-IL" sz="20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77595"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מחלקת גברים</a:t>
                      </a:r>
                      <a:r>
                        <a:rPr lang="he-IL" sz="2000" baseline="0" dirty="0" smtClean="0">
                          <a:latin typeface="David" pitchFamily="34" charset="-79"/>
                          <a:cs typeface="David" pitchFamily="34" charset="-79"/>
                        </a:rPr>
                        <a:t> </a:t>
                      </a:r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פעילה</a:t>
                      </a:r>
                      <a:endParaRPr lang="he-IL" sz="20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טל'  </a:t>
                      </a:r>
                      <a:r>
                        <a:rPr lang="he-IL" sz="2000" baseline="0" dirty="0" smtClean="0">
                          <a:latin typeface="David" pitchFamily="34" charset="-79"/>
                          <a:cs typeface="David" pitchFamily="34" charset="-79"/>
                        </a:rPr>
                        <a:t> 6401405  </a:t>
                      </a:r>
                    </a:p>
                    <a:p>
                      <a:pPr rtl="1"/>
                      <a:r>
                        <a:rPr lang="he-IL" sz="2000" baseline="0" dirty="0" smtClean="0">
                          <a:latin typeface="David" pitchFamily="34" charset="-79"/>
                          <a:cs typeface="David" pitchFamily="34" charset="-79"/>
                        </a:rPr>
                        <a:t>פקס  6401733</a:t>
                      </a:r>
                      <a:endParaRPr lang="he-IL" sz="20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ד"ר חנוך </a:t>
                      </a:r>
                      <a:r>
                        <a:rPr lang="he-IL" sz="2000" dirty="0" err="1" smtClean="0">
                          <a:latin typeface="David" pitchFamily="34" charset="-79"/>
                          <a:cs typeface="David" pitchFamily="34" charset="-79"/>
                        </a:rPr>
                        <a:t>מיודובניק</a:t>
                      </a:r>
                      <a:endParaRPr lang="he-IL" sz="20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אגבבה ציפי</a:t>
                      </a:r>
                      <a:endParaRPr lang="he-IL" sz="20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11310"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מחלקת גברים  משפטית</a:t>
                      </a:r>
                      <a:endParaRPr lang="he-IL" sz="20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טל'   6401409</a:t>
                      </a:r>
                    </a:p>
                    <a:p>
                      <a:pPr rtl="1"/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פקס 6401491 </a:t>
                      </a:r>
                      <a:endParaRPr lang="he-IL" sz="20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err="1" smtClean="0">
                          <a:latin typeface="David" pitchFamily="34" charset="-79"/>
                          <a:cs typeface="David" pitchFamily="34" charset="-79"/>
                        </a:rPr>
                        <a:t>פרופ</a:t>
                      </a:r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' ולדימיר לרנר</a:t>
                      </a:r>
                      <a:endParaRPr lang="he-IL" sz="20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err="1" smtClean="0">
                          <a:latin typeface="David" pitchFamily="34" charset="-79"/>
                          <a:cs typeface="David" pitchFamily="34" charset="-79"/>
                        </a:rPr>
                        <a:t>טקצ'יק</a:t>
                      </a:r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  </a:t>
                      </a:r>
                      <a:r>
                        <a:rPr lang="he-IL" sz="2000" dirty="0" err="1" smtClean="0">
                          <a:latin typeface="David" pitchFamily="34" charset="-79"/>
                          <a:cs typeface="David" pitchFamily="34" charset="-79"/>
                        </a:rPr>
                        <a:t>אנדריי</a:t>
                      </a:r>
                      <a:endParaRPr lang="he-IL" sz="20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69566"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מחלקה פעילה ממושכת (הבית)</a:t>
                      </a:r>
                      <a:endParaRPr lang="he-IL" sz="20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טל'    6401410</a:t>
                      </a:r>
                    </a:p>
                    <a:p>
                      <a:pPr rtl="1"/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פקס  6401682</a:t>
                      </a:r>
                      <a:endParaRPr lang="he-IL" sz="20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ד"ר אורי </a:t>
                      </a:r>
                      <a:r>
                        <a:rPr lang="he-IL" sz="2000" dirty="0" err="1" smtClean="0">
                          <a:latin typeface="David" pitchFamily="34" charset="-79"/>
                          <a:cs typeface="David" pitchFamily="34" charset="-79"/>
                        </a:rPr>
                        <a:t>לבנטל</a:t>
                      </a:r>
                      <a:endParaRPr lang="he-IL" sz="20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סופי מדינה</a:t>
                      </a:r>
                      <a:endParaRPr lang="he-IL" sz="20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91534"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מחלקה פעילה ממושכת</a:t>
                      </a:r>
                      <a:endParaRPr lang="he-IL" sz="20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טל'   6401406    </a:t>
                      </a:r>
                    </a:p>
                    <a:p>
                      <a:pPr rtl="1"/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פקס  6401733</a:t>
                      </a:r>
                      <a:endParaRPr lang="he-IL" sz="20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ד"ר בלה </a:t>
                      </a:r>
                      <a:r>
                        <a:rPr lang="he-IL" sz="2000" dirty="0" err="1" smtClean="0">
                          <a:latin typeface="David" pitchFamily="34" charset="-79"/>
                          <a:cs typeface="David" pitchFamily="34" charset="-79"/>
                        </a:rPr>
                        <a:t>צודקובה</a:t>
                      </a:r>
                      <a:endParaRPr lang="he-IL" sz="20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err="1" smtClean="0">
                          <a:latin typeface="David" pitchFamily="34" charset="-79"/>
                          <a:cs typeface="David" pitchFamily="34" charset="-79"/>
                        </a:rPr>
                        <a:t>קלצינסקי</a:t>
                      </a:r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 </a:t>
                      </a:r>
                      <a:r>
                        <a:rPr lang="he-IL" sz="2000" dirty="0" err="1" smtClean="0">
                          <a:latin typeface="David" pitchFamily="34" charset="-79"/>
                          <a:cs typeface="David" pitchFamily="34" charset="-79"/>
                        </a:rPr>
                        <a:t>קטרינה</a:t>
                      </a:r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 </a:t>
                      </a:r>
                      <a:endParaRPr lang="he-IL" sz="20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מחלקה לתחלואה כפולה</a:t>
                      </a:r>
                      <a:endParaRPr lang="he-IL" sz="20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טל'    6401719 </a:t>
                      </a:r>
                    </a:p>
                    <a:p>
                      <a:pPr rtl="1"/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פקס  6401570 </a:t>
                      </a:r>
                      <a:endParaRPr lang="he-IL" sz="20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ד"ר אלכס קפצן</a:t>
                      </a:r>
                      <a:endParaRPr lang="he-IL" sz="20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חנה סוויסה</a:t>
                      </a:r>
                      <a:endParaRPr lang="he-IL" sz="20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יחידת מיון</a:t>
                      </a:r>
                      <a:endParaRPr lang="he-IL" sz="20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טל'  6401504 </a:t>
                      </a:r>
                    </a:p>
                    <a:p>
                      <a:pPr rtl="1"/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פקס 6401526</a:t>
                      </a:r>
                      <a:endParaRPr lang="he-IL" sz="20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ד"ר רם כמין</a:t>
                      </a:r>
                      <a:endParaRPr lang="he-IL" sz="20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יעל </a:t>
                      </a:r>
                      <a:r>
                        <a:rPr lang="he-IL" sz="2000" dirty="0" err="1" smtClean="0">
                          <a:latin typeface="David" pitchFamily="34" charset="-79"/>
                          <a:cs typeface="David" pitchFamily="34" charset="-79"/>
                        </a:rPr>
                        <a:t>ג'ורנו</a:t>
                      </a:r>
                      <a:endParaRPr lang="he-IL" sz="20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pPr algn="ctr"/>
            <a:r>
              <a:rPr lang="he-IL" sz="2800" dirty="0" smtClean="0"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  <a:t>מחלקות אשפוז</a:t>
            </a:r>
            <a:endParaRPr lang="he-IL" sz="2800" dirty="0">
              <a:solidFill>
                <a:srgbClr val="FF0000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15</a:t>
            </a:fld>
            <a:endParaRPr lang="he-IL"/>
          </a:p>
        </p:txBody>
      </p:sp>
      <p:pic>
        <p:nvPicPr>
          <p:cNvPr id="7170" name="Picture 2" descr="מרכז בריאות הנפש סמל חד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76200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6489005"/>
              </p:ext>
            </p:extLst>
          </p:nvPr>
        </p:nvGraphicFramePr>
        <p:xfrm>
          <a:off x="611560" y="1041452"/>
          <a:ext cx="8229600" cy="507578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4748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3997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15340"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מחלקה</a:t>
                      </a:r>
                      <a:endParaRPr lang="he-IL" sz="20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דרכי התקשרות </a:t>
                      </a:r>
                      <a:r>
                        <a:rPr lang="he-IL" sz="1200" dirty="0" smtClean="0">
                          <a:latin typeface="David" pitchFamily="34" charset="-79"/>
                          <a:cs typeface="David" pitchFamily="34" charset="-79"/>
                        </a:rPr>
                        <a:t>קידומת 08</a:t>
                      </a:r>
                      <a:endParaRPr lang="he-IL" sz="12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שם מנהל המחלקה </a:t>
                      </a:r>
                      <a:endParaRPr lang="he-IL" sz="20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שם אחות אחראית</a:t>
                      </a:r>
                      <a:endParaRPr lang="he-IL" sz="20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77201"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מחלקת נשים פעילה</a:t>
                      </a:r>
                      <a:endParaRPr lang="he-IL" sz="20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טל' 6401713</a:t>
                      </a:r>
                    </a:p>
                    <a:p>
                      <a:pPr rtl="1"/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פקס 6401751</a:t>
                      </a:r>
                      <a:endParaRPr lang="he-IL" sz="20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ד"ר בוריס </a:t>
                      </a:r>
                      <a:r>
                        <a:rPr lang="he-IL" sz="2000" dirty="0" err="1" smtClean="0">
                          <a:latin typeface="David" pitchFamily="34" charset="-79"/>
                          <a:cs typeface="David" pitchFamily="34" charset="-79"/>
                        </a:rPr>
                        <a:t>נמץ</a:t>
                      </a:r>
                      <a:endParaRPr lang="he-IL" sz="20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ליאורה צדוק</a:t>
                      </a:r>
                      <a:endParaRPr lang="he-IL" sz="20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59219"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מחלקה </a:t>
                      </a:r>
                      <a:r>
                        <a:rPr lang="he-IL" sz="2000" dirty="0" err="1" smtClean="0">
                          <a:latin typeface="David" pitchFamily="34" charset="-79"/>
                          <a:cs typeface="David" pitchFamily="34" charset="-79"/>
                        </a:rPr>
                        <a:t>גרונטופסיכיאטרית</a:t>
                      </a:r>
                      <a:endParaRPr lang="he-IL" sz="20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טל' 6401149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פקס6401473 </a:t>
                      </a:r>
                      <a:endParaRPr lang="he-IL" sz="20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פרופ'</a:t>
                      </a:r>
                      <a:r>
                        <a:rPr lang="he-IL" sz="2000" baseline="0" dirty="0" smtClean="0">
                          <a:latin typeface="David" pitchFamily="34" charset="-79"/>
                          <a:cs typeface="David" pitchFamily="34" charset="-79"/>
                        </a:rPr>
                        <a:t>  יוסף  לוין</a:t>
                      </a:r>
                      <a:endParaRPr lang="he-IL" sz="20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err="1" smtClean="0">
                          <a:latin typeface="David" pitchFamily="34" charset="-79"/>
                          <a:cs typeface="David" pitchFamily="34" charset="-79"/>
                        </a:rPr>
                        <a:t>גריצ'נר</a:t>
                      </a:r>
                      <a:r>
                        <a:rPr lang="he-IL" sz="2000" baseline="0" dirty="0" smtClean="0">
                          <a:latin typeface="David" pitchFamily="34" charset="-79"/>
                          <a:cs typeface="David" pitchFamily="34" charset="-79"/>
                        </a:rPr>
                        <a:t> איילת </a:t>
                      </a:r>
                      <a:endParaRPr lang="he-IL" sz="20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77201"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מחלקת השהייה</a:t>
                      </a:r>
                      <a:endParaRPr lang="he-IL" sz="20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טל'  6401504  </a:t>
                      </a:r>
                    </a:p>
                    <a:p>
                      <a:pPr rtl="1"/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פקס 6401526</a:t>
                      </a:r>
                      <a:endParaRPr lang="he-IL" sz="20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ד"ר ג'ולי  </a:t>
                      </a:r>
                      <a:r>
                        <a:rPr lang="he-IL" sz="2000" dirty="0" err="1" smtClean="0">
                          <a:latin typeface="David" pitchFamily="34" charset="-79"/>
                          <a:cs typeface="David" pitchFamily="34" charset="-79"/>
                        </a:rPr>
                        <a:t>אפלבוים</a:t>
                      </a:r>
                      <a:endParaRPr lang="he-IL" sz="20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יעל ג'ורנו</a:t>
                      </a:r>
                      <a:endParaRPr lang="he-IL" sz="20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48386"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מחלקת נוער</a:t>
                      </a:r>
                      <a:endParaRPr lang="he-IL" sz="20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טל'   6401660 </a:t>
                      </a:r>
                    </a:p>
                    <a:p>
                      <a:pPr rtl="1"/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פקס 6401488</a:t>
                      </a:r>
                    </a:p>
                    <a:p>
                      <a:pPr rtl="1"/>
                      <a:endParaRPr lang="he-IL" sz="20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ד"ר משה לכיש </a:t>
                      </a:r>
                      <a:endParaRPr lang="he-IL" sz="20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איריס  זריהן</a:t>
                      </a:r>
                      <a:endParaRPr lang="he-IL" sz="20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77201"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יחידת טיפול  יום "גבים"</a:t>
                      </a:r>
                      <a:endParaRPr lang="he-IL" sz="20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טל' 6401697</a:t>
                      </a:r>
                    </a:p>
                    <a:p>
                      <a:pPr rtl="1"/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פקס 6401727</a:t>
                      </a:r>
                      <a:endParaRPr lang="he-IL" sz="20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ד"ר צור מאיר </a:t>
                      </a:r>
                      <a:endParaRPr lang="he-IL" sz="20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נורית בן אריה</a:t>
                      </a:r>
                      <a:endParaRPr lang="he-IL" sz="20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ctr"/>
            <a:r>
              <a:rPr lang="he-IL" sz="2800" dirty="0" smtClean="0"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  <a:t>מחלקות אשפוז</a:t>
            </a:r>
            <a:endParaRPr lang="he-IL" sz="2800" dirty="0">
              <a:solidFill>
                <a:srgbClr val="FF0000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16</a:t>
            </a:fld>
            <a:endParaRPr lang="he-IL"/>
          </a:p>
        </p:txBody>
      </p:sp>
      <p:pic>
        <p:nvPicPr>
          <p:cNvPr id="6146" name="Picture 2" descr="מרכז בריאות הנפש סמל חדש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76200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8537001"/>
              </p:ext>
            </p:extLst>
          </p:nvPr>
        </p:nvGraphicFramePr>
        <p:xfrm>
          <a:off x="672266" y="1268760"/>
          <a:ext cx="7788166" cy="386317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43668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754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2476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5128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25057"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יחידה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מיקום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דרכי התקשרות (קידומת 08)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baseline="0" dirty="0" smtClean="0">
                          <a:latin typeface="David" pitchFamily="34" charset="-79"/>
                          <a:cs typeface="David" pitchFamily="34" charset="-79"/>
                        </a:rPr>
                        <a:t>מנהל היחידה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55878"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התחנה לאבחון ושיקום</a:t>
                      </a:r>
                      <a:r>
                        <a:rPr lang="he-IL" sz="1800" baseline="0" dirty="0" smtClean="0">
                          <a:latin typeface="David" pitchFamily="34" charset="-79"/>
                          <a:cs typeface="David" pitchFamily="34" charset="-79"/>
                        </a:rPr>
                        <a:t> הילד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במרכז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טל'</a:t>
                      </a:r>
                      <a:r>
                        <a:rPr lang="he-IL" sz="1800" baseline="0" dirty="0" smtClean="0">
                          <a:latin typeface="David" pitchFamily="34" charset="-79"/>
                          <a:cs typeface="David" pitchFamily="34" charset="-79"/>
                        </a:rPr>
                        <a:t> 6401704 </a:t>
                      </a:r>
                    </a:p>
                    <a:p>
                      <a:pPr rtl="1"/>
                      <a:r>
                        <a:rPr lang="he-IL" sz="1800" baseline="0" dirty="0" smtClean="0">
                          <a:latin typeface="David" pitchFamily="34" charset="-79"/>
                          <a:cs typeface="David" pitchFamily="34" charset="-79"/>
                        </a:rPr>
                        <a:t>פקס 6401771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ד"ר</a:t>
                      </a:r>
                      <a:r>
                        <a:rPr lang="he-IL" sz="1800" baseline="0" dirty="0" smtClean="0">
                          <a:latin typeface="David" pitchFamily="34" charset="-79"/>
                          <a:cs typeface="David" pitchFamily="34" charset="-79"/>
                        </a:rPr>
                        <a:t> צדקה יאיר 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70031"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מרכז טיפול בהתמכרויות - "מטרה"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עיר העתיקה, אנילביץ' 25 ב"ש</a:t>
                      </a:r>
                    </a:p>
                    <a:p>
                      <a:pPr rtl="1"/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טל'  6408338</a:t>
                      </a:r>
                    </a:p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פקס 6408349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ד"ר איגור </a:t>
                      </a:r>
                      <a:r>
                        <a:rPr lang="he-IL" sz="1800" dirty="0" err="1" smtClean="0">
                          <a:latin typeface="David" pitchFamily="34" charset="-79"/>
                          <a:cs typeface="David" pitchFamily="34" charset="-79"/>
                        </a:rPr>
                        <a:t>גורזילצן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76408"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הוסטל "בית רותם"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במרכז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טל' 6401785 </a:t>
                      </a:r>
                    </a:p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פקס 6401783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ציון בן שלוש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76408"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שירות לאבחון וטיפול מרחוק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במרכז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טל'  6401767</a:t>
                      </a:r>
                    </a:p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פקס6401580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ד"ר תודר דורון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pPr algn="ctr"/>
            <a:r>
              <a:rPr lang="he-IL" sz="2800" dirty="0" smtClean="0"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  <a:t>יחידות חוץ</a:t>
            </a:r>
            <a:endParaRPr lang="he-IL" sz="2800" dirty="0">
              <a:solidFill>
                <a:srgbClr val="FF0000"/>
              </a:solidFill>
            </a:endParaRPr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17</a:t>
            </a:fld>
            <a:endParaRPr lang="he-IL"/>
          </a:p>
        </p:txBody>
      </p:sp>
      <p:pic>
        <p:nvPicPr>
          <p:cNvPr id="2050" name="Picture 2" descr="מרכז בריאות הנפש סמל חד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079" y="268231"/>
            <a:ext cx="76200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134216"/>
              </p:ext>
            </p:extLst>
          </p:nvPr>
        </p:nvGraphicFramePr>
        <p:xfrm>
          <a:off x="457200" y="764703"/>
          <a:ext cx="8032268" cy="489654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8600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5385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9999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183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812224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latin typeface="David" pitchFamily="34" charset="-79"/>
                          <a:cs typeface="David" pitchFamily="34" charset="-79"/>
                        </a:rPr>
                        <a:t>שם המרפאה</a:t>
                      </a:r>
                      <a:endParaRPr lang="he-IL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latin typeface="David" pitchFamily="34" charset="-79"/>
                          <a:cs typeface="David" pitchFamily="34" charset="-79"/>
                        </a:rPr>
                        <a:t>מיקום</a:t>
                      </a:r>
                      <a:endParaRPr lang="he-IL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latin typeface="David" pitchFamily="34" charset="-79"/>
                          <a:cs typeface="David" pitchFamily="34" charset="-79"/>
                        </a:rPr>
                        <a:t>דרכי התקשרות </a:t>
                      </a:r>
                      <a:r>
                        <a:rPr lang="he-IL" sz="1200" dirty="0" smtClean="0">
                          <a:latin typeface="David" pitchFamily="34" charset="-79"/>
                          <a:cs typeface="David" pitchFamily="34" charset="-79"/>
                        </a:rPr>
                        <a:t>(קידומת 08)</a:t>
                      </a:r>
                      <a:endParaRPr lang="he-IL" sz="12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latin typeface="David" pitchFamily="34" charset="-79"/>
                          <a:cs typeface="David" pitchFamily="34" charset="-79"/>
                        </a:rPr>
                        <a:t>מנהל /מרכז המרפאה</a:t>
                      </a:r>
                      <a:endParaRPr lang="he-IL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15452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latin typeface="David" pitchFamily="34" charset="-79"/>
                          <a:cs typeface="David" pitchFamily="34" charset="-79"/>
                        </a:rPr>
                        <a:t>מרפאת מבוגרים</a:t>
                      </a:r>
                      <a:endParaRPr lang="he-IL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b="0" i="0" kern="1200" dirty="0" smtClean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בכניסה</a:t>
                      </a:r>
                      <a:r>
                        <a:rPr lang="he-IL" sz="1800" b="0" i="0" kern="1200" baseline="0" dirty="0" smtClean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 למרכז</a:t>
                      </a:r>
                      <a:endParaRPr lang="he-IL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latin typeface="David" pitchFamily="34" charset="-79"/>
                          <a:cs typeface="David" pitchFamily="34" charset="-79"/>
                        </a:rPr>
                        <a:t>טל'    6401502  </a:t>
                      </a:r>
                    </a:p>
                    <a:p>
                      <a:pPr rtl="1"/>
                      <a:r>
                        <a:rPr lang="he-IL" dirty="0" smtClean="0">
                          <a:latin typeface="David" pitchFamily="34" charset="-79"/>
                          <a:cs typeface="David" pitchFamily="34" charset="-79"/>
                        </a:rPr>
                        <a:t>פקס  6401727 </a:t>
                      </a:r>
                      <a:endParaRPr lang="he-IL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latin typeface="David" pitchFamily="34" charset="-79"/>
                          <a:cs typeface="David" pitchFamily="34" charset="-79"/>
                        </a:rPr>
                        <a:t>ד"ר רוברטו אומנסקי</a:t>
                      </a:r>
                      <a:endParaRPr lang="he-IL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74066">
                <a:tc>
                  <a:txBody>
                    <a:bodyPr/>
                    <a:lstStyle/>
                    <a:p>
                      <a:pPr rtl="1"/>
                      <a:r>
                        <a:rPr lang="he-IL" sz="2000" b="0" i="0" u="none" strike="noStrike" kern="1200" dirty="0" smtClean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מרפאה להפרעות שינה</a:t>
                      </a:r>
                      <a:endParaRPr lang="he-IL" sz="2000" u="none" strike="noStrike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b="0" i="0" kern="1200" smtClean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בכניסה</a:t>
                      </a:r>
                      <a:r>
                        <a:rPr lang="he-IL" sz="1800" b="0" i="0" kern="1200" baseline="0" smtClean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 למרכז</a:t>
                      </a:r>
                      <a:endParaRPr lang="he-IL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latin typeface="David" pitchFamily="34" charset="-79"/>
                          <a:cs typeface="David" pitchFamily="34" charset="-79"/>
                        </a:rPr>
                        <a:t>טל'    6401502</a:t>
                      </a:r>
                    </a:p>
                    <a:p>
                      <a:pPr rtl="1"/>
                      <a:r>
                        <a:rPr lang="he-IL" dirty="0" smtClean="0">
                          <a:latin typeface="David" pitchFamily="34" charset="-79"/>
                          <a:cs typeface="David" pitchFamily="34" charset="-79"/>
                        </a:rPr>
                        <a:t>פקס  6401727</a:t>
                      </a:r>
                      <a:endParaRPr lang="he-IL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latin typeface="David" pitchFamily="34" charset="-79"/>
                          <a:cs typeface="David" pitchFamily="34" charset="-79"/>
                        </a:rPr>
                        <a:t>ד"ר אולג שומייקו</a:t>
                      </a:r>
                      <a:endParaRPr lang="he-IL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15452">
                <a:tc>
                  <a:txBody>
                    <a:bodyPr/>
                    <a:lstStyle/>
                    <a:p>
                      <a:pPr rtl="1"/>
                      <a:r>
                        <a:rPr lang="he-IL" sz="2000" b="1" i="0" u="none" kern="1200" dirty="0" smtClean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 </a:t>
                      </a:r>
                      <a:r>
                        <a:rPr lang="he-IL" sz="2000" b="0" i="0" u="none" strike="noStrike" kern="1200" dirty="0" smtClean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מרפאת</a:t>
                      </a:r>
                      <a:r>
                        <a:rPr lang="he-IL" sz="2000" b="0" i="0" u="none" strike="noStrike" kern="1200" baseline="0" dirty="0" smtClean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 חרדה</a:t>
                      </a:r>
                      <a:endParaRPr lang="he-IL" sz="2000" b="0" i="0" u="sng" strike="noStrike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b="0" i="0" kern="1200" smtClean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בכניסה</a:t>
                      </a:r>
                      <a:r>
                        <a:rPr lang="he-IL" sz="1800" b="0" i="0" kern="1200" baseline="0" smtClean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 למרכז</a:t>
                      </a:r>
                      <a:endParaRPr lang="he-IL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latin typeface="David" pitchFamily="34" charset="-79"/>
                          <a:cs typeface="David" pitchFamily="34" charset="-79"/>
                        </a:rPr>
                        <a:t>טל'    6401579</a:t>
                      </a:r>
                    </a:p>
                    <a:p>
                      <a:pPr rtl="1"/>
                      <a:r>
                        <a:rPr lang="he-IL" dirty="0" smtClean="0">
                          <a:latin typeface="David" pitchFamily="34" charset="-79"/>
                          <a:cs typeface="David" pitchFamily="34" charset="-79"/>
                        </a:rPr>
                        <a:t>פקס  6401580</a:t>
                      </a:r>
                      <a:endParaRPr lang="he-IL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latin typeface="David" pitchFamily="34" charset="-79"/>
                          <a:cs typeface="David" pitchFamily="34" charset="-79"/>
                        </a:rPr>
                        <a:t>ד"ר</a:t>
                      </a:r>
                      <a:r>
                        <a:rPr lang="he-IL" baseline="0" dirty="0" smtClean="0">
                          <a:latin typeface="David" pitchFamily="34" charset="-79"/>
                          <a:cs typeface="David" pitchFamily="34" charset="-79"/>
                        </a:rPr>
                        <a:t> תודר דורון</a:t>
                      </a:r>
                      <a:endParaRPr lang="he-IL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74066">
                <a:tc>
                  <a:txBody>
                    <a:bodyPr/>
                    <a:lstStyle/>
                    <a:p>
                      <a:pPr rtl="1"/>
                      <a:r>
                        <a:rPr lang="he-IL" sz="2000" b="0" i="0" u="none" kern="1200" dirty="0" smtClean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מרפאה</a:t>
                      </a:r>
                      <a:r>
                        <a:rPr lang="he-IL" sz="2000" b="0" i="0" u="none" kern="1200" baseline="0" dirty="0" smtClean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 להפרעות מצב הרוח</a:t>
                      </a:r>
                      <a:endParaRPr lang="he-IL" sz="2000" b="0" u="none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b="0" i="0" kern="1200" smtClean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בכניסה</a:t>
                      </a:r>
                      <a:r>
                        <a:rPr lang="he-IL" sz="1800" b="0" i="0" kern="1200" baseline="0" smtClean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 למרכז</a:t>
                      </a:r>
                      <a:endParaRPr lang="he-IL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latin typeface="David" pitchFamily="34" charset="-79"/>
                          <a:cs typeface="David" pitchFamily="34" charset="-79"/>
                        </a:rPr>
                        <a:t>טל'  6401519</a:t>
                      </a:r>
                    </a:p>
                    <a:p>
                      <a:pPr rtl="1"/>
                      <a:r>
                        <a:rPr lang="he-IL" dirty="0" smtClean="0">
                          <a:latin typeface="David" pitchFamily="34" charset="-79"/>
                          <a:cs typeface="David" pitchFamily="34" charset="-79"/>
                        </a:rPr>
                        <a:t>פקס  6401727</a:t>
                      </a:r>
                      <a:endParaRPr lang="he-IL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latin typeface="David" pitchFamily="34" charset="-79"/>
                          <a:cs typeface="David" pitchFamily="34" charset="-79"/>
                        </a:rPr>
                        <a:t>פרופ'</a:t>
                      </a:r>
                      <a:r>
                        <a:rPr lang="he-IL" baseline="0" dirty="0" smtClean="0">
                          <a:latin typeface="David" pitchFamily="34" charset="-79"/>
                          <a:cs typeface="David" pitchFamily="34" charset="-79"/>
                        </a:rPr>
                        <a:t> יולי ברסודסקי</a:t>
                      </a:r>
                      <a:endParaRPr lang="he-IL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74066">
                <a:tc>
                  <a:txBody>
                    <a:bodyPr/>
                    <a:lstStyle/>
                    <a:p>
                      <a:pPr rtl="1"/>
                      <a:r>
                        <a:rPr lang="he-IL" sz="2000" b="0" i="0" u="none" kern="1200" dirty="0" smtClean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מרפאה להפרעות בתפקוד מיני</a:t>
                      </a:r>
                      <a:endParaRPr lang="he-IL" sz="2000" b="0" u="none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b="0" i="0" kern="1200" dirty="0" smtClean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בכניסה</a:t>
                      </a:r>
                      <a:r>
                        <a:rPr lang="he-IL" sz="1800" b="0" i="0" kern="1200" baseline="0" dirty="0" smtClean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 למרכז</a:t>
                      </a:r>
                      <a:endParaRPr lang="he-IL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latin typeface="David" pitchFamily="34" charset="-79"/>
                          <a:cs typeface="David" pitchFamily="34" charset="-79"/>
                        </a:rPr>
                        <a:t>טל'   6401528</a:t>
                      </a:r>
                    </a:p>
                    <a:p>
                      <a:pPr rtl="1"/>
                      <a:r>
                        <a:rPr lang="he-IL" dirty="0" smtClean="0">
                          <a:latin typeface="David" pitchFamily="34" charset="-79"/>
                          <a:cs typeface="David" pitchFamily="34" charset="-79"/>
                        </a:rPr>
                        <a:t>פקס  6401727</a:t>
                      </a:r>
                      <a:endParaRPr lang="he-IL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latin typeface="David" pitchFamily="34" charset="-79"/>
                          <a:cs typeface="David" pitchFamily="34" charset="-79"/>
                        </a:rPr>
                        <a:t>ד"ר בלה </a:t>
                      </a:r>
                      <a:r>
                        <a:rPr lang="he-IL" dirty="0" err="1" smtClean="0">
                          <a:latin typeface="David" pitchFamily="34" charset="-79"/>
                          <a:cs typeface="David" pitchFamily="34" charset="-79"/>
                        </a:rPr>
                        <a:t>צודקובה</a:t>
                      </a:r>
                      <a:endParaRPr lang="he-IL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74066">
                <a:tc>
                  <a:txBody>
                    <a:bodyPr/>
                    <a:lstStyle/>
                    <a:p>
                      <a:pPr rtl="1"/>
                      <a:r>
                        <a:rPr lang="he-IL" sz="2000" b="0" i="0" u="none" kern="1200" dirty="0" smtClean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מרפאת</a:t>
                      </a:r>
                      <a:r>
                        <a:rPr lang="he-IL" sz="2000" b="0" i="0" u="none" kern="1200" baseline="0" dirty="0" smtClean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 </a:t>
                      </a:r>
                      <a:r>
                        <a:rPr lang="he-IL" sz="2000" b="0" i="0" u="none" kern="1200" baseline="0" dirty="0" err="1" smtClean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המיינדפולנס</a:t>
                      </a:r>
                      <a:endParaRPr lang="he-IL" sz="2000" b="0" u="sng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b="0" i="0" kern="1200" dirty="0" smtClean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בכניסה</a:t>
                      </a:r>
                      <a:r>
                        <a:rPr lang="he-IL" sz="1800" b="0" i="0" kern="1200" baseline="0" dirty="0" smtClean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 למרכז</a:t>
                      </a:r>
                      <a:endParaRPr lang="he-IL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latin typeface="David" pitchFamily="34" charset="-79"/>
                          <a:cs typeface="David" pitchFamily="34" charset="-79"/>
                        </a:rPr>
                        <a:t>טל'  6401502</a:t>
                      </a:r>
                    </a:p>
                    <a:p>
                      <a:pPr rtl="1"/>
                      <a:r>
                        <a:rPr lang="he-IL" dirty="0" smtClean="0">
                          <a:latin typeface="David" pitchFamily="34" charset="-79"/>
                          <a:cs typeface="David" pitchFamily="34" charset="-79"/>
                        </a:rPr>
                        <a:t>פקס 6401727</a:t>
                      </a:r>
                      <a:endParaRPr lang="he-IL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latin typeface="David" pitchFamily="34" charset="-79"/>
                          <a:cs typeface="David" pitchFamily="34" charset="-79"/>
                        </a:rPr>
                        <a:t>ד"ר עודד ארבל</a:t>
                      </a:r>
                      <a:endParaRPr lang="he-IL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53641" y="269875"/>
            <a:ext cx="8229600" cy="418058"/>
          </a:xfrm>
        </p:spPr>
        <p:txBody>
          <a:bodyPr>
            <a:normAutofit fontScale="90000"/>
          </a:bodyPr>
          <a:lstStyle/>
          <a:p>
            <a:pPr algn="ctr"/>
            <a:r>
              <a:rPr lang="he-IL" sz="3100" dirty="0" smtClean="0"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  <a:t>מרפאות</a:t>
            </a:r>
            <a:endParaRPr lang="he-IL" sz="3100" dirty="0">
              <a:solidFill>
                <a:srgbClr val="FF0000"/>
              </a:solidFill>
            </a:endParaRPr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18</a:t>
            </a:fld>
            <a:endParaRPr lang="he-IL"/>
          </a:p>
        </p:txBody>
      </p:sp>
      <p:pic>
        <p:nvPicPr>
          <p:cNvPr id="3074" name="Picture 2" descr="מרכז בריאות הנפש סמל חד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204" y="0"/>
            <a:ext cx="76200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5480259"/>
              </p:ext>
            </p:extLst>
          </p:nvPr>
        </p:nvGraphicFramePr>
        <p:xfrm>
          <a:off x="983323" y="620688"/>
          <a:ext cx="7333093" cy="537700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48654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2633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2375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9645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71038"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שם היחידה</a:t>
                      </a:r>
                      <a:endParaRPr lang="he-IL" sz="20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טלפון </a:t>
                      </a:r>
                      <a:r>
                        <a:rPr lang="he-IL" sz="1200" dirty="0" smtClean="0">
                          <a:latin typeface="David" pitchFamily="34" charset="-79"/>
                          <a:cs typeface="David" pitchFamily="34" charset="-79"/>
                        </a:rPr>
                        <a:t>(קידומת 08)</a:t>
                      </a:r>
                      <a:endParaRPr lang="he-IL" sz="12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b="1" dirty="0" smtClean="0">
                          <a:latin typeface="David" pitchFamily="34" charset="-79"/>
                          <a:cs typeface="David" pitchFamily="34" charset="-79"/>
                        </a:rPr>
                        <a:t>פקס (</a:t>
                      </a:r>
                      <a:r>
                        <a:rPr lang="he-IL" sz="1200" b="1" dirty="0" smtClean="0">
                          <a:latin typeface="David" pitchFamily="34" charset="-79"/>
                          <a:cs typeface="David" pitchFamily="34" charset="-79"/>
                        </a:rPr>
                        <a:t>קידומת 08)</a:t>
                      </a:r>
                      <a:endParaRPr lang="he-IL" sz="1200" b="1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מנהל/מרכז השירות</a:t>
                      </a:r>
                      <a:endParaRPr lang="he-IL" sz="20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0655"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ריפוי בעסוק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6401757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6401756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דניאלה פרץ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9221"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השירות הפסיכולוגי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6401531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6401590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ד"ר יוני גז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4670"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השירות לעבודה סוציאלית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6401547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6401590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רכב לינור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33477"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מנהלת</a:t>
                      </a:r>
                      <a:r>
                        <a:rPr lang="he-IL" sz="1800" baseline="0" dirty="0" smtClean="0">
                          <a:latin typeface="David" pitchFamily="34" charset="-79"/>
                          <a:cs typeface="David" pitchFamily="34" charset="-79"/>
                        </a:rPr>
                        <a:t> הסיעוד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6401605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6401668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יוסף כאמל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0655"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מעבדה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6401731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6401732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הדי שמעון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0655"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בית מרקחת 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6401707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6401728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מאיה מיכאל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1877"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שירות דיאטה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6401730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6401743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נטע קליין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90710"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נזעי </a:t>
                      </a:r>
                      <a:r>
                        <a:rPr lang="he-IL" sz="1800" baseline="0" dirty="0" smtClean="0">
                          <a:latin typeface="David" pitchFamily="34" charset="-79"/>
                          <a:cs typeface="David" pitchFamily="34" charset="-79"/>
                        </a:rPr>
                        <a:t>חשמל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6401543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6401491</a:t>
                      </a:r>
                      <a:endParaRPr lang="he-IL" sz="20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פרופ' יולי ברסודסקי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95072"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פיזיותרפיה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6401526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6401462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בוריס לוצקי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02511"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יחידה נוירופסיכולוגית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6401767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6401528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ד"ר דורון תודר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11495"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ספריה ומאגרי מידע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6401555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6401549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ליאורה </a:t>
                      </a:r>
                      <a:r>
                        <a:rPr lang="he-IL" sz="1800" dirty="0" err="1" smtClean="0">
                          <a:latin typeface="David" pitchFamily="34" charset="-79"/>
                          <a:cs typeface="David" pitchFamily="34" charset="-79"/>
                        </a:rPr>
                        <a:t>מרגוליס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440513"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מחקר ופיתוח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6401742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6401743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פרופ'</a:t>
                      </a:r>
                      <a:r>
                        <a:rPr lang="he-IL" sz="1800" baseline="0" dirty="0" smtClean="0">
                          <a:latin typeface="David" pitchFamily="34" charset="-79"/>
                          <a:cs typeface="David" pitchFamily="34" charset="-79"/>
                        </a:rPr>
                        <a:t> חגית כהן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59941" y="116721"/>
            <a:ext cx="8229600" cy="360040"/>
          </a:xfrm>
        </p:spPr>
        <p:txBody>
          <a:bodyPr>
            <a:noAutofit/>
          </a:bodyPr>
          <a:lstStyle/>
          <a:p>
            <a:pPr algn="ctr"/>
            <a:r>
              <a:rPr lang="he-IL" sz="2800" dirty="0" smtClean="0"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  <a:t>שירותים רפואיים</a:t>
            </a:r>
            <a:endParaRPr lang="he-IL" sz="2800" dirty="0">
              <a:solidFill>
                <a:srgbClr val="FF0000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19</a:t>
            </a:fld>
            <a:endParaRPr lang="he-IL"/>
          </a:p>
        </p:txBody>
      </p:sp>
      <p:pic>
        <p:nvPicPr>
          <p:cNvPr id="4098" name="Picture 2" descr="מרכז בריאות הנפש סמל חד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852"/>
            <a:ext cx="76200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7508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144016"/>
          </a:xfrm>
        </p:spPr>
        <p:txBody>
          <a:bodyPr>
            <a:noAutofit/>
          </a:bodyPr>
          <a:lstStyle/>
          <a:p>
            <a:pPr algn="ctr"/>
            <a:r>
              <a:rPr lang="he-IL" sz="1600" dirty="0" smtClean="0"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  <a:t>תוכן </a:t>
            </a:r>
            <a:r>
              <a:rPr lang="he-IL" sz="1600" dirty="0" err="1" smtClean="0"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  <a:t>עניניים</a:t>
            </a:r>
            <a:endParaRPr lang="he-IL" sz="1600" dirty="0">
              <a:solidFill>
                <a:srgbClr val="FF0000"/>
              </a:solidFill>
              <a:latin typeface="David" pitchFamily="34" charset="-79"/>
              <a:cs typeface="David" pitchFamily="34" charset="-79"/>
            </a:endParaRPr>
          </a:p>
        </p:txBody>
      </p:sp>
      <p:graphicFrame>
        <p:nvGraphicFramePr>
          <p:cNvPr id="4" name="טבלה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4071589"/>
              </p:ext>
            </p:extLst>
          </p:nvPr>
        </p:nvGraphicFramePr>
        <p:xfrm>
          <a:off x="1547664" y="371833"/>
          <a:ext cx="6480720" cy="470653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4162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6449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02184"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>
                          <a:latin typeface="David" pitchFamily="34" charset="-79"/>
                          <a:cs typeface="David" pitchFamily="34" charset="-79"/>
                        </a:rPr>
                        <a:t>נושא </a:t>
                      </a:r>
                      <a:endParaRPr lang="he-IL" sz="14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>
                          <a:latin typeface="David" pitchFamily="34" charset="-79"/>
                          <a:cs typeface="David" pitchFamily="34" charset="-79"/>
                        </a:rPr>
                        <a:t>עמוד</a:t>
                      </a:r>
                      <a:endParaRPr lang="he-IL" sz="14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1965">
                <a:tc>
                  <a:txBody>
                    <a:bodyPr/>
                    <a:lstStyle/>
                    <a:p>
                      <a:pPr rtl="1"/>
                      <a:r>
                        <a:rPr lang="he-IL" sz="1200" dirty="0" smtClean="0">
                          <a:latin typeface="David" pitchFamily="34" charset="-79"/>
                          <a:cs typeface="David" pitchFamily="34" charset="-79"/>
                        </a:rPr>
                        <a:t>התפתחות  ורקע כללי</a:t>
                      </a:r>
                      <a:endParaRPr lang="he-IL" sz="12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200" dirty="0" smtClean="0">
                          <a:latin typeface="David" pitchFamily="34" charset="-79"/>
                          <a:cs typeface="David" pitchFamily="34" charset="-79"/>
                        </a:rPr>
                        <a:t>3-4</a:t>
                      </a:r>
                      <a:endParaRPr lang="he-IL" sz="12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1965">
                <a:tc>
                  <a:txBody>
                    <a:bodyPr/>
                    <a:lstStyle/>
                    <a:p>
                      <a:pPr rtl="1"/>
                      <a:r>
                        <a:rPr lang="he-IL" sz="1200" dirty="0" smtClean="0">
                          <a:latin typeface="David" pitchFamily="34" charset="-79"/>
                          <a:cs typeface="David" pitchFamily="34" charset="-79"/>
                        </a:rPr>
                        <a:t>דרכי הגעה והתקשרות</a:t>
                      </a:r>
                      <a:endParaRPr lang="he-IL" sz="12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200" dirty="0" smtClean="0">
                          <a:latin typeface="David" pitchFamily="34" charset="-79"/>
                          <a:cs typeface="David" pitchFamily="34" charset="-79"/>
                        </a:rPr>
                        <a:t>5</a:t>
                      </a:r>
                      <a:endParaRPr lang="he-IL" sz="12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1965">
                <a:tc>
                  <a:txBody>
                    <a:bodyPr/>
                    <a:lstStyle/>
                    <a:p>
                      <a:pPr rtl="1"/>
                      <a:r>
                        <a:rPr lang="he-IL" sz="1200" dirty="0" smtClean="0">
                          <a:latin typeface="David" pitchFamily="34" charset="-79"/>
                          <a:cs typeface="David" pitchFamily="34" charset="-79"/>
                        </a:rPr>
                        <a:t>חזון</a:t>
                      </a:r>
                      <a:r>
                        <a:rPr lang="he-IL" sz="1200" baseline="0" dirty="0" smtClean="0">
                          <a:latin typeface="David" pitchFamily="34" charset="-79"/>
                          <a:cs typeface="David" pitchFamily="34" charset="-79"/>
                        </a:rPr>
                        <a:t> וייעוד</a:t>
                      </a:r>
                      <a:endParaRPr lang="he-IL" sz="12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200" dirty="0" smtClean="0">
                          <a:latin typeface="David" pitchFamily="34" charset="-79"/>
                          <a:cs typeface="David" pitchFamily="34" charset="-79"/>
                        </a:rPr>
                        <a:t>6</a:t>
                      </a:r>
                      <a:endParaRPr lang="he-IL" sz="12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1965">
                <a:tc>
                  <a:txBody>
                    <a:bodyPr/>
                    <a:lstStyle/>
                    <a:p>
                      <a:pPr rtl="1"/>
                      <a:r>
                        <a:rPr lang="he-IL" sz="1200" dirty="0" smtClean="0">
                          <a:latin typeface="David" pitchFamily="34" charset="-79"/>
                          <a:cs typeface="David" pitchFamily="34" charset="-79"/>
                        </a:rPr>
                        <a:t>תפיסת עולם</a:t>
                      </a:r>
                      <a:endParaRPr lang="he-IL" sz="12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200" dirty="0" smtClean="0">
                          <a:latin typeface="David" pitchFamily="34" charset="-79"/>
                          <a:cs typeface="David" pitchFamily="34" charset="-79"/>
                        </a:rPr>
                        <a:t>7</a:t>
                      </a:r>
                      <a:endParaRPr lang="he-IL" sz="12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6935">
                <a:tc>
                  <a:txBody>
                    <a:bodyPr/>
                    <a:lstStyle/>
                    <a:p>
                      <a:pPr rtl="1"/>
                      <a:r>
                        <a:rPr lang="he-IL" sz="1200" dirty="0" smtClean="0">
                          <a:latin typeface="David" pitchFamily="34" charset="-79"/>
                          <a:cs typeface="David" pitchFamily="34" charset="-79"/>
                        </a:rPr>
                        <a:t>יעדי המרכז לבריאות</a:t>
                      </a:r>
                      <a:r>
                        <a:rPr lang="he-IL" sz="1200" baseline="0" dirty="0" smtClean="0">
                          <a:latin typeface="David" pitchFamily="34" charset="-79"/>
                          <a:cs typeface="David" pitchFamily="34" charset="-79"/>
                        </a:rPr>
                        <a:t> הנפש</a:t>
                      </a:r>
                      <a:endParaRPr lang="he-IL" sz="12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200" dirty="0" smtClean="0">
                          <a:latin typeface="David" pitchFamily="34" charset="-79"/>
                          <a:cs typeface="David" pitchFamily="34" charset="-79"/>
                        </a:rPr>
                        <a:t>8</a:t>
                      </a:r>
                      <a:endParaRPr lang="he-IL" sz="12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71965">
                <a:tc>
                  <a:txBody>
                    <a:bodyPr/>
                    <a:lstStyle/>
                    <a:p>
                      <a:pPr rtl="1"/>
                      <a:r>
                        <a:rPr lang="he-IL" sz="1200" dirty="0" smtClean="0">
                          <a:latin typeface="David" pitchFamily="34" charset="-79"/>
                          <a:cs typeface="David" pitchFamily="34" charset="-79"/>
                        </a:rPr>
                        <a:t>מבנה ארגוני</a:t>
                      </a:r>
                      <a:endParaRPr lang="he-IL" sz="12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200" dirty="0" smtClean="0">
                          <a:latin typeface="David" pitchFamily="34" charset="-79"/>
                          <a:cs typeface="David" pitchFamily="34" charset="-79"/>
                        </a:rPr>
                        <a:t>9</a:t>
                      </a:r>
                      <a:endParaRPr lang="he-IL" sz="12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71965">
                <a:tc>
                  <a:txBody>
                    <a:bodyPr/>
                    <a:lstStyle/>
                    <a:p>
                      <a:pPr rtl="1"/>
                      <a:r>
                        <a:rPr lang="he-IL" sz="1200" dirty="0" smtClean="0">
                          <a:latin typeface="David" pitchFamily="34" charset="-79"/>
                          <a:cs typeface="David" pitchFamily="34" charset="-79"/>
                        </a:rPr>
                        <a:t>עיקרי הפעילות  של המרכז </a:t>
                      </a:r>
                      <a:r>
                        <a:rPr lang="he-IL" sz="1200" dirty="0" smtClean="0">
                          <a:latin typeface="David" pitchFamily="34" charset="-79"/>
                          <a:cs typeface="David" pitchFamily="34" charset="-79"/>
                        </a:rPr>
                        <a:t>לשנת</a:t>
                      </a:r>
                      <a:r>
                        <a:rPr lang="he-IL" sz="1200" baseline="0" dirty="0" smtClean="0">
                          <a:latin typeface="David" pitchFamily="34" charset="-79"/>
                          <a:cs typeface="David" pitchFamily="34" charset="-79"/>
                        </a:rPr>
                        <a:t> 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200" dirty="0" smtClean="0">
                          <a:latin typeface="David" pitchFamily="34" charset="-79"/>
                          <a:cs typeface="David" pitchFamily="34" charset="-79"/>
                        </a:rPr>
                        <a:t>10</a:t>
                      </a:r>
                      <a:endParaRPr lang="he-IL" sz="12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71965">
                <a:tc>
                  <a:txBody>
                    <a:bodyPr/>
                    <a:lstStyle/>
                    <a:p>
                      <a:pPr rtl="1"/>
                      <a:r>
                        <a:rPr lang="he-IL" sz="1200" dirty="0" smtClean="0">
                          <a:latin typeface="David" pitchFamily="34" charset="-79"/>
                          <a:cs typeface="David" pitchFamily="34" charset="-79"/>
                        </a:rPr>
                        <a:t>תקציב המרכז</a:t>
                      </a:r>
                      <a:endParaRPr lang="he-IL" sz="12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200" dirty="0" smtClean="0">
                          <a:latin typeface="David" pitchFamily="34" charset="-79"/>
                          <a:cs typeface="David" pitchFamily="34" charset="-79"/>
                        </a:rPr>
                        <a:t>11</a:t>
                      </a:r>
                      <a:endParaRPr lang="he-IL" sz="12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71965">
                <a:tc>
                  <a:txBody>
                    <a:bodyPr/>
                    <a:lstStyle/>
                    <a:p>
                      <a:pPr rtl="1"/>
                      <a:r>
                        <a:rPr lang="he-IL" sz="1200" dirty="0" smtClean="0">
                          <a:latin typeface="David" pitchFamily="34" charset="-79"/>
                          <a:cs typeface="David" pitchFamily="34" charset="-79"/>
                        </a:rPr>
                        <a:t>יישום חוק חופש המידע במרכז</a:t>
                      </a:r>
                      <a:endParaRPr lang="he-IL" sz="12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200" dirty="0" smtClean="0">
                          <a:latin typeface="David" pitchFamily="34" charset="-79"/>
                          <a:cs typeface="David" pitchFamily="34" charset="-79"/>
                        </a:rPr>
                        <a:t>12</a:t>
                      </a:r>
                      <a:endParaRPr lang="he-IL" sz="12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71965">
                <a:tc>
                  <a:txBody>
                    <a:bodyPr/>
                    <a:lstStyle/>
                    <a:p>
                      <a:pPr rtl="1"/>
                      <a:r>
                        <a:rPr lang="he-IL" sz="1200" dirty="0" smtClean="0">
                          <a:latin typeface="David" pitchFamily="34" charset="-79"/>
                          <a:cs typeface="David" pitchFamily="34" charset="-79"/>
                        </a:rPr>
                        <a:t>בעלי תפקידים</a:t>
                      </a:r>
                      <a:endParaRPr lang="he-IL" sz="12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200" dirty="0" smtClean="0">
                          <a:latin typeface="David" pitchFamily="34" charset="-79"/>
                          <a:cs typeface="David" pitchFamily="34" charset="-79"/>
                        </a:rPr>
                        <a:t>13</a:t>
                      </a:r>
                      <a:endParaRPr lang="he-IL" sz="12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71965">
                <a:tc>
                  <a:txBody>
                    <a:bodyPr/>
                    <a:lstStyle/>
                    <a:p>
                      <a:pPr rtl="1"/>
                      <a:r>
                        <a:rPr lang="he-IL" sz="1200" dirty="0" smtClean="0">
                          <a:latin typeface="David" pitchFamily="34" charset="-79"/>
                          <a:cs typeface="David" pitchFamily="34" charset="-79"/>
                        </a:rPr>
                        <a:t>מחלקות</a:t>
                      </a:r>
                      <a:r>
                        <a:rPr lang="he-IL" sz="1200" baseline="0" dirty="0" smtClean="0">
                          <a:latin typeface="David" pitchFamily="34" charset="-79"/>
                          <a:cs typeface="David" pitchFamily="34" charset="-79"/>
                        </a:rPr>
                        <a:t> אשפוז</a:t>
                      </a:r>
                      <a:endParaRPr lang="he-IL" sz="12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200" dirty="0" smtClean="0">
                          <a:latin typeface="David" pitchFamily="34" charset="-79"/>
                          <a:cs typeface="David" pitchFamily="34" charset="-79"/>
                        </a:rPr>
                        <a:t>14-15</a:t>
                      </a:r>
                      <a:endParaRPr lang="he-IL" sz="12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71965">
                <a:tc>
                  <a:txBody>
                    <a:bodyPr/>
                    <a:lstStyle/>
                    <a:p>
                      <a:pPr rtl="1"/>
                      <a:r>
                        <a:rPr lang="he-IL" sz="1200" dirty="0" smtClean="0">
                          <a:latin typeface="David" pitchFamily="34" charset="-79"/>
                          <a:cs typeface="David" pitchFamily="34" charset="-79"/>
                        </a:rPr>
                        <a:t>יחידות חוץ</a:t>
                      </a:r>
                      <a:endParaRPr lang="he-IL" sz="12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200" dirty="0" smtClean="0">
                          <a:latin typeface="David" pitchFamily="34" charset="-79"/>
                          <a:cs typeface="David" pitchFamily="34" charset="-79"/>
                        </a:rPr>
                        <a:t>16</a:t>
                      </a:r>
                      <a:endParaRPr lang="he-IL" sz="12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71965">
                <a:tc>
                  <a:txBody>
                    <a:bodyPr/>
                    <a:lstStyle/>
                    <a:p>
                      <a:pPr rtl="1"/>
                      <a:r>
                        <a:rPr lang="he-IL" sz="1200" dirty="0" smtClean="0">
                          <a:latin typeface="David" pitchFamily="34" charset="-79"/>
                          <a:cs typeface="David" pitchFamily="34" charset="-79"/>
                        </a:rPr>
                        <a:t>מרפאות</a:t>
                      </a:r>
                      <a:endParaRPr lang="he-IL" sz="12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200" dirty="0" smtClean="0">
                          <a:latin typeface="David" pitchFamily="34" charset="-79"/>
                          <a:cs typeface="David" pitchFamily="34" charset="-79"/>
                        </a:rPr>
                        <a:t>17-18</a:t>
                      </a:r>
                      <a:endParaRPr lang="he-IL" sz="12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71965">
                <a:tc>
                  <a:txBody>
                    <a:bodyPr/>
                    <a:lstStyle/>
                    <a:p>
                      <a:pPr rtl="1"/>
                      <a:r>
                        <a:rPr lang="he-IL" sz="1200" dirty="0" smtClean="0">
                          <a:latin typeface="David" pitchFamily="34" charset="-79"/>
                          <a:cs typeface="David" pitchFamily="34" charset="-79"/>
                        </a:rPr>
                        <a:t>שירותים רפואיים</a:t>
                      </a:r>
                      <a:endParaRPr lang="he-IL" sz="12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200" dirty="0" smtClean="0">
                          <a:latin typeface="David" pitchFamily="34" charset="-79"/>
                          <a:cs typeface="David" pitchFamily="34" charset="-79"/>
                        </a:rPr>
                        <a:t>19</a:t>
                      </a:r>
                      <a:endParaRPr lang="he-IL" sz="12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71965">
                <a:tc>
                  <a:txBody>
                    <a:bodyPr/>
                    <a:lstStyle/>
                    <a:p>
                      <a:pPr rtl="1"/>
                      <a:r>
                        <a:rPr lang="he-IL" sz="1200" dirty="0" smtClean="0">
                          <a:latin typeface="David" pitchFamily="34" charset="-79"/>
                          <a:cs typeface="David" pitchFamily="34" charset="-79"/>
                        </a:rPr>
                        <a:t>יחידות מנהל ומשק</a:t>
                      </a:r>
                      <a:endParaRPr lang="he-IL" sz="12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200" dirty="0" smtClean="0">
                          <a:latin typeface="David" pitchFamily="34" charset="-79"/>
                          <a:cs typeface="David" pitchFamily="34" charset="-79"/>
                        </a:rPr>
                        <a:t>20</a:t>
                      </a:r>
                      <a:endParaRPr lang="he-IL" sz="12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66327">
                <a:tc>
                  <a:txBody>
                    <a:bodyPr/>
                    <a:lstStyle/>
                    <a:p>
                      <a:pPr rtl="1"/>
                      <a:r>
                        <a:rPr lang="he-IL" sz="1200" dirty="0" smtClean="0">
                          <a:latin typeface="David" pitchFamily="34" charset="-79"/>
                          <a:cs typeface="David" pitchFamily="34" charset="-79"/>
                        </a:rPr>
                        <a:t>דפי מידע</a:t>
                      </a:r>
                      <a:endParaRPr lang="he-IL" sz="12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200" dirty="0" smtClean="0">
                          <a:latin typeface="David" pitchFamily="34" charset="-79"/>
                          <a:cs typeface="David" pitchFamily="34" charset="-79"/>
                        </a:rPr>
                        <a:t>21</a:t>
                      </a:r>
                      <a:endParaRPr lang="he-IL" sz="12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</a:tbl>
          </a:graphicData>
        </a:graphic>
      </p:graphicFrame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</a:t>
            </a:fld>
            <a:endParaRPr lang="he-IL"/>
          </a:p>
        </p:txBody>
      </p:sp>
      <p:pic>
        <p:nvPicPr>
          <p:cNvPr id="19458" name="Picture 2" descr="מרכז בריאות הנפש סמל חד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76200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329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8594456"/>
              </p:ext>
            </p:extLst>
          </p:nvPr>
        </p:nvGraphicFramePr>
        <p:xfrm>
          <a:off x="971600" y="836712"/>
          <a:ext cx="7680890" cy="507875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4139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0364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3738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2586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60694"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יחידה</a:t>
                      </a:r>
                      <a:endParaRPr lang="he-IL" sz="20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טלפון </a:t>
                      </a:r>
                      <a:r>
                        <a:rPr lang="he-IL" sz="1200" dirty="0" smtClean="0">
                          <a:latin typeface="David" pitchFamily="34" charset="-79"/>
                          <a:cs typeface="David" pitchFamily="34" charset="-79"/>
                        </a:rPr>
                        <a:t>קידומת 08</a:t>
                      </a:r>
                      <a:endParaRPr lang="he-IL" sz="12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פקס </a:t>
                      </a:r>
                      <a:r>
                        <a:rPr lang="he-IL" sz="1200" dirty="0" smtClean="0">
                          <a:latin typeface="David" pitchFamily="34" charset="-79"/>
                          <a:cs typeface="David" pitchFamily="34" charset="-79"/>
                        </a:rPr>
                        <a:t>קידומת 08</a:t>
                      </a:r>
                      <a:endParaRPr lang="he-IL" sz="12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מנהל היחידה</a:t>
                      </a:r>
                      <a:endParaRPr lang="he-IL" sz="20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2996"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רשומות רפואיות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6401577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6401585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חופית סולטן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29276202"/>
                  </a:ext>
                </a:extLst>
              </a:tr>
              <a:tr h="422996"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משאבי אנוש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6401612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6401550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אלי בן פורת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9859"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מחלקת כספים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6401608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6401653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יעקב בייאר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22996"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מחשוב ומערכות מידע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6401527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6401527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ינאי  כהן בן חיים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53388913"/>
                  </a:ext>
                </a:extLst>
              </a:tr>
              <a:tr h="422996"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הדרכה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6401657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6401575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אירנה חייט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4693"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בטיחות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6401537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6401622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סולומון שפריר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78973"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אפסנאות</a:t>
                      </a:r>
                      <a:r>
                        <a:rPr lang="he-IL" sz="1800" baseline="0" dirty="0" smtClean="0">
                          <a:latin typeface="David" pitchFamily="34" charset="-79"/>
                          <a:cs typeface="David" pitchFamily="34" charset="-79"/>
                        </a:rPr>
                        <a:t> ורכש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6401636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6401629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איציק פדלון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73253"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מחלקה טכנית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6401618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6401634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אריק כתר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39541"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מחלקת משק ורכב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6401752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6401749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סמי סבג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33821"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רב המרכז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6401546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6401717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הרב שלמה ממן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8101"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קצין ביטחון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6401610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6401787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ציון דדון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44653"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מטבח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6401600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6401680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אלון שלמה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pPr algn="ctr"/>
            <a:r>
              <a:rPr lang="he-IL" sz="2800" dirty="0" smtClean="0"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  <a:t>יחידות  מנהל  ומשק</a:t>
            </a:r>
            <a:endParaRPr lang="he-IL" sz="2800" dirty="0">
              <a:solidFill>
                <a:srgbClr val="FF0000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20</a:t>
            </a:fld>
            <a:endParaRPr lang="he-IL"/>
          </a:p>
        </p:txBody>
      </p:sp>
      <p:pic>
        <p:nvPicPr>
          <p:cNvPr id="5122" name="Picture 2" descr="מרכז בריאות הנפש סמל חדש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76200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2414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4608512"/>
          </a:xfrm>
        </p:spPr>
        <p:txBody>
          <a:bodyPr>
            <a:normAutofit lnSpcReduction="10000"/>
          </a:bodyPr>
          <a:lstStyle/>
          <a:p>
            <a:r>
              <a:rPr lang="he-IL" sz="2400" dirty="0" smtClean="0">
                <a:latin typeface="David" pitchFamily="34" charset="-79"/>
                <a:cs typeface="David" pitchFamily="34" charset="-79"/>
              </a:rPr>
              <a:t>  למתנדבי המרכז  </a:t>
            </a:r>
            <a:endParaRPr lang="he-IL" sz="2400" dirty="0">
              <a:latin typeface="David" pitchFamily="34" charset="-79"/>
              <a:cs typeface="David" pitchFamily="34" charset="-79"/>
            </a:endParaRPr>
          </a:p>
          <a:p>
            <a:r>
              <a:rPr lang="he-IL" sz="2400" dirty="0">
                <a:latin typeface="David" pitchFamily="34" charset="-79"/>
                <a:cs typeface="David" pitchFamily="34" charset="-79"/>
              </a:rPr>
              <a:t>  מרפאת </a:t>
            </a:r>
            <a:r>
              <a:rPr lang="he-IL" sz="2400" dirty="0" err="1" smtClean="0">
                <a:latin typeface="David" pitchFamily="34" charset="-79"/>
                <a:cs typeface="David" pitchFamily="34" charset="-79"/>
              </a:rPr>
              <a:t>מיינדפולנס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  </a:t>
            </a:r>
            <a:endParaRPr lang="he-IL" sz="2400" dirty="0">
              <a:latin typeface="David" pitchFamily="34" charset="-79"/>
              <a:cs typeface="David" pitchFamily="34" charset="-79"/>
            </a:endParaRPr>
          </a:p>
          <a:p>
            <a:r>
              <a:rPr lang="he-IL" sz="2400" dirty="0">
                <a:latin typeface="David" pitchFamily="34" charset="-79"/>
                <a:cs typeface="David" pitchFamily="34" charset="-79"/>
              </a:rPr>
              <a:t>  הפרעות שינה  </a:t>
            </a:r>
          </a:p>
          <a:p>
            <a:r>
              <a:rPr lang="he-IL" sz="2400" dirty="0">
                <a:latin typeface="David" pitchFamily="34" charset="-79"/>
                <a:cs typeface="David" pitchFamily="34" charset="-79"/>
              </a:rPr>
              <a:t>  נפגעי טראומה 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נפשית </a:t>
            </a:r>
            <a:endParaRPr lang="he-IL" sz="2400" dirty="0">
              <a:latin typeface="David" pitchFamily="34" charset="-79"/>
              <a:cs typeface="David" pitchFamily="34" charset="-79"/>
            </a:endParaRPr>
          </a:p>
          <a:p>
            <a:r>
              <a:rPr lang="he-IL" sz="2400" dirty="0">
                <a:latin typeface="David" pitchFamily="34" charset="-79"/>
                <a:cs typeface="David" pitchFamily="34" charset="-79"/>
              </a:rPr>
              <a:t>  מרפאה 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להפרעות בתפקוד המיני</a:t>
            </a:r>
            <a:endParaRPr lang="he-IL" sz="2400" dirty="0">
              <a:latin typeface="David" pitchFamily="34" charset="-79"/>
              <a:cs typeface="David" pitchFamily="34" charset="-79"/>
            </a:endParaRPr>
          </a:p>
          <a:p>
            <a:r>
              <a:rPr lang="he-IL" sz="2400" dirty="0">
                <a:latin typeface="David" pitchFamily="34" charset="-79"/>
                <a:cs typeface="David" pitchFamily="34" charset="-79"/>
              </a:rPr>
              <a:t>  </a:t>
            </a:r>
            <a:r>
              <a:rPr lang="he-IL" sz="2400" dirty="0" err="1" smtClean="0">
                <a:latin typeface="David" pitchFamily="34" charset="-79"/>
                <a:cs typeface="David" pitchFamily="34" charset="-79"/>
              </a:rPr>
              <a:t>מית"ל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  (מרכז לתמיכה וייעוץ למשפחות)</a:t>
            </a:r>
            <a:endParaRPr lang="he-IL" sz="2400" dirty="0">
              <a:latin typeface="David" pitchFamily="34" charset="-79"/>
              <a:cs typeface="David" pitchFamily="34" charset="-79"/>
            </a:endParaRPr>
          </a:p>
          <a:p>
            <a:r>
              <a:rPr lang="he-IL" sz="2400" dirty="0">
                <a:latin typeface="David" pitchFamily="34" charset="-79"/>
                <a:cs typeface="David" pitchFamily="34" charset="-79"/>
              </a:rPr>
              <a:t>  ציפור הנפש  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(שירות תמיכה לילדי מטופלים)</a:t>
            </a:r>
            <a:endParaRPr lang="he-IL" sz="2400" dirty="0">
              <a:latin typeface="David" pitchFamily="34" charset="-79"/>
              <a:cs typeface="David" pitchFamily="34" charset="-79"/>
            </a:endParaRPr>
          </a:p>
          <a:p>
            <a:r>
              <a:rPr lang="he-IL" sz="2400" dirty="0">
                <a:latin typeface="David" pitchFamily="34" charset="-79"/>
                <a:cs typeface="David" pitchFamily="34" charset="-79"/>
              </a:rPr>
              <a:t>  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פסיכותרפיה 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התנהגותית 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קוגניטיבית </a:t>
            </a:r>
            <a:endParaRPr lang="he-IL" sz="2400" dirty="0">
              <a:latin typeface="David" pitchFamily="34" charset="-79"/>
              <a:cs typeface="David" pitchFamily="34" charset="-79"/>
            </a:endParaRPr>
          </a:p>
          <a:p>
            <a:pPr marL="109728" indent="0">
              <a:buNone/>
            </a:pPr>
            <a:r>
              <a:rPr lang="he-IL" sz="2400" dirty="0" smtClean="0">
                <a:latin typeface="David" pitchFamily="34" charset="-79"/>
                <a:cs typeface="David" pitchFamily="34" charset="-79"/>
              </a:rPr>
              <a:t>      פוסט טראומה</a:t>
            </a:r>
          </a:p>
          <a:p>
            <a:pPr marL="109728" indent="0">
              <a:buNone/>
            </a:pPr>
            <a:endParaRPr lang="he-IL" sz="2400" dirty="0" smtClean="0">
              <a:latin typeface="David" pitchFamily="34" charset="-79"/>
              <a:cs typeface="David" pitchFamily="34" charset="-79"/>
            </a:endParaRPr>
          </a:p>
          <a:p>
            <a:pPr marL="109728" indent="0">
              <a:buNone/>
            </a:pPr>
            <a:r>
              <a:rPr lang="he-IL" sz="2400" dirty="0" smtClean="0"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  <a:t>* 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העלונים מפורסמים באתר המרכז</a:t>
            </a:r>
            <a:endParaRPr lang="he-IL" sz="2400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pPr algn="ctr"/>
            <a:r>
              <a:rPr lang="he-IL" sz="2800" u="sng" dirty="0" smtClean="0"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  <a:t>רשימת דפי מידע לציבור שפורסמו בשנת 2016</a:t>
            </a:r>
            <a:endParaRPr lang="he-IL" sz="2800" u="sng" dirty="0">
              <a:solidFill>
                <a:srgbClr val="FF0000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21</a:t>
            </a:fld>
            <a:endParaRPr lang="he-IL"/>
          </a:p>
        </p:txBody>
      </p:sp>
      <p:pic>
        <p:nvPicPr>
          <p:cNvPr id="1026" name="Picture 2" descr="מרכז בריאות הנפש סמל חד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74638"/>
            <a:ext cx="76200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6508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תוכן 3"/>
          <p:cNvSpPr>
            <a:spLocks noGrp="1"/>
          </p:cNvSpPr>
          <p:nvPr>
            <p:ph idx="1"/>
          </p:nvPr>
        </p:nvSpPr>
        <p:spPr>
          <a:xfrm>
            <a:off x="600552" y="1373646"/>
            <a:ext cx="8229600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e-IL" sz="1800" dirty="0">
                <a:latin typeface="David" pitchFamily="34" charset="-79"/>
                <a:cs typeface="David" pitchFamily="34" charset="-79"/>
              </a:rPr>
              <a:t>המרכז לבריאות הנפש בבאר שבע פועל החל משנת 1978. קודם </a:t>
            </a:r>
            <a:r>
              <a:rPr lang="he-IL" sz="1800" dirty="0" smtClean="0">
                <a:latin typeface="David" pitchFamily="34" charset="-79"/>
                <a:cs typeface="David" pitchFamily="34" charset="-79"/>
              </a:rPr>
              <a:t>הופנו </a:t>
            </a:r>
            <a:r>
              <a:rPr lang="he-IL" sz="1800" dirty="0">
                <a:latin typeface="David" pitchFamily="34" charset="-79"/>
                <a:cs typeface="David" pitchFamily="34" charset="-79"/>
              </a:rPr>
              <a:t>תושבי הנגב לאשפוז פסיכיאטרי </a:t>
            </a:r>
            <a:r>
              <a:rPr lang="he-IL" sz="1800" dirty="0" smtClean="0">
                <a:latin typeface="David" pitchFamily="34" charset="-79"/>
                <a:cs typeface="David" pitchFamily="34" charset="-79"/>
              </a:rPr>
              <a:t>בירושלים. מאז </a:t>
            </a:r>
            <a:r>
              <a:rPr lang="he-IL" sz="1800" dirty="0">
                <a:latin typeface="David" pitchFamily="34" charset="-79"/>
                <a:cs typeface="David" pitchFamily="34" charset="-79"/>
              </a:rPr>
              <a:t>מספק המרכז שרות בריאות נפש כוללני לכלל אוכלוסיית הנגב המונה </a:t>
            </a:r>
            <a:r>
              <a:rPr lang="he-IL" sz="1800" dirty="0" smtClean="0">
                <a:latin typeface="David" pitchFamily="34" charset="-79"/>
                <a:cs typeface="David" pitchFamily="34" charset="-79"/>
              </a:rPr>
              <a:t>כמיליון נפש, </a:t>
            </a:r>
            <a:r>
              <a:rPr lang="he-IL" sz="1800" dirty="0">
                <a:latin typeface="David" pitchFamily="34" charset="-79"/>
                <a:cs typeface="David" pitchFamily="34" charset="-79"/>
              </a:rPr>
              <a:t>מאזור אשקלון ועד אילת.</a:t>
            </a:r>
          </a:p>
          <a:p>
            <a:pPr marL="0" indent="0">
              <a:buNone/>
            </a:pPr>
            <a:r>
              <a:rPr lang="he-IL" sz="1800" dirty="0" smtClean="0">
                <a:latin typeface="David" pitchFamily="34" charset="-79"/>
                <a:cs typeface="David" pitchFamily="34" charset="-79"/>
              </a:rPr>
              <a:t>המרכז </a:t>
            </a:r>
            <a:r>
              <a:rPr lang="he-IL" sz="1800" dirty="0">
                <a:latin typeface="David" pitchFamily="34" charset="-79"/>
                <a:cs typeface="David" pitchFamily="34" charset="-79"/>
              </a:rPr>
              <a:t>פועל במודל ביו-פסיכו-סוציאלי ומספק שירותי אשפוז בכל רמות החומרה </a:t>
            </a:r>
            <a:r>
              <a:rPr lang="he-IL" sz="1800" dirty="0" smtClean="0">
                <a:latin typeface="David" pitchFamily="34" charset="-79"/>
                <a:cs typeface="David" pitchFamily="34" charset="-79"/>
              </a:rPr>
              <a:t>ובכל </a:t>
            </a:r>
            <a:r>
              <a:rPr lang="he-IL" sz="1800" dirty="0">
                <a:latin typeface="David" pitchFamily="34" charset="-79"/>
                <a:cs typeface="David" pitchFamily="34" charset="-79"/>
              </a:rPr>
              <a:t>טווח הגילאים (למעט ילדים המופנים לאשפוז למחלקה בנס ציונה). </a:t>
            </a:r>
          </a:p>
          <a:p>
            <a:pPr marL="0" indent="0">
              <a:buNone/>
            </a:pPr>
            <a:r>
              <a:rPr lang="he-IL" sz="18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1800" dirty="0">
                <a:latin typeface="David" pitchFamily="34" charset="-79"/>
                <a:cs typeface="David" pitchFamily="34" charset="-79"/>
              </a:rPr>
              <a:t>המרכז מספק שירותים אמבולטוריים ייחודיים כטיפול בדיכאון עמיד, איזון מצבי רוח, הפרעות בתפקוד המיני, טיפול בחרדה, </a:t>
            </a:r>
            <a:r>
              <a:rPr lang="he-IL" sz="1800" dirty="0" smtClean="0">
                <a:latin typeface="David" pitchFamily="34" charset="-79"/>
                <a:cs typeface="David" pitchFamily="34" charset="-79"/>
              </a:rPr>
              <a:t>טיפולים בטראומה </a:t>
            </a:r>
            <a:r>
              <a:rPr lang="he-IL" sz="1800" dirty="0">
                <a:latin typeface="David" pitchFamily="34" charset="-79"/>
                <a:cs typeface="David" pitchFamily="34" charset="-79"/>
              </a:rPr>
              <a:t>ופוסט-טראומה </a:t>
            </a:r>
            <a:r>
              <a:rPr lang="he-IL" sz="1800" dirty="0" smtClean="0">
                <a:latin typeface="David" pitchFamily="34" charset="-79"/>
                <a:cs typeface="David" pitchFamily="34" charset="-79"/>
              </a:rPr>
              <a:t>נפשית וטיפולי </a:t>
            </a:r>
            <a:r>
              <a:rPr lang="he-IL" sz="1800" dirty="0">
                <a:latin typeface="David" pitchFamily="34" charset="-79"/>
                <a:cs typeface="David" pitchFamily="34" charset="-79"/>
              </a:rPr>
              <a:t>נזע </a:t>
            </a:r>
            <a:r>
              <a:rPr lang="he-IL" sz="1800" dirty="0" smtClean="0">
                <a:latin typeface="David" pitchFamily="34" charset="-79"/>
                <a:cs typeface="David" pitchFamily="34" charset="-79"/>
              </a:rPr>
              <a:t>חשמלי.</a:t>
            </a:r>
            <a:endParaRPr lang="en-US" sz="1800" dirty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1800" dirty="0" smtClean="0">
                <a:latin typeface="David" pitchFamily="34" charset="-79"/>
                <a:cs typeface="David" pitchFamily="34" charset="-79"/>
              </a:rPr>
              <a:t>המרכז מפעיל מרפאה למבוגרים, לילדים ונוער   ולפסיכו-גריאטריה. במרכז פועל  צוות רב מקצועי, לטיפול ,אשפוז ולתמיכה וליווי למשפחות. </a:t>
            </a:r>
          </a:p>
          <a:p>
            <a:pPr marL="0" indent="0">
              <a:buNone/>
            </a:pPr>
            <a:r>
              <a:rPr lang="he-IL" sz="1800" dirty="0" smtClean="0">
                <a:latin typeface="David" pitchFamily="34" charset="-79"/>
                <a:cs typeface="David" pitchFamily="34" charset="-79"/>
              </a:rPr>
              <a:t>במרכז מכון לאבחון ושיקום הילד המטפל בבעיות התפתחות נוירו-מוטוריות. </a:t>
            </a:r>
          </a:p>
          <a:p>
            <a:pPr>
              <a:buNone/>
            </a:pPr>
            <a:r>
              <a:rPr lang="he-IL" sz="1800" dirty="0" smtClean="0">
                <a:latin typeface="David" pitchFamily="34" charset="-79"/>
                <a:cs typeface="David" pitchFamily="34" charset="-79"/>
              </a:rPr>
              <a:t>במרכז מעבדות קליניות ומעבדות מחקר ונערכים בו מחקרים קליניים, התנהגותיים, אלקטרו-פיזיולוגים ובבעלי חיים ,בשיתוף עם מרכזים ואוניברסיטאות בארץ ובעולם. </a:t>
            </a:r>
          </a:p>
          <a:p>
            <a:pPr>
              <a:buNone/>
            </a:pPr>
            <a:endParaRPr lang="en-US" sz="1800" dirty="0"/>
          </a:p>
          <a:p>
            <a:endParaRPr lang="he-IL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pPr algn="ctr"/>
            <a:r>
              <a:rPr lang="he-IL" sz="2800" u="sng" dirty="0" smtClean="0"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  <a:t>התפתחות ורקע כללי</a:t>
            </a:r>
            <a:endParaRPr lang="he-IL" sz="2800" u="sng" dirty="0">
              <a:solidFill>
                <a:srgbClr val="FF0000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3</a:t>
            </a:fld>
            <a:endParaRPr lang="he-IL"/>
          </a:p>
        </p:txBody>
      </p:sp>
      <p:pic>
        <p:nvPicPr>
          <p:cNvPr id="21506" name="Picture 2" descr="מרכז בריאות הנפש סמל חדש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76200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4178" y="1052736"/>
            <a:ext cx="8229600" cy="51125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e-IL" sz="1800" dirty="0" smtClean="0">
                <a:latin typeface="David" pitchFamily="34" charset="-79"/>
                <a:cs typeface="David" pitchFamily="34" charset="-79"/>
              </a:rPr>
              <a:t>אנשי </a:t>
            </a:r>
            <a:r>
              <a:rPr lang="he-IL" sz="1800" dirty="0">
                <a:latin typeface="David" pitchFamily="34" charset="-79"/>
                <a:cs typeface="David" pitchFamily="34" charset="-79"/>
              </a:rPr>
              <a:t>המקצוע בכלל התחומים במרכז מציגים ומשתתפים בכנסים לאומיים ובין-לאומיים וזוכים להוקרה מקצועית ולפרסים על מחקריהם.</a:t>
            </a:r>
          </a:p>
          <a:p>
            <a:pPr marL="0" indent="0">
              <a:buNone/>
            </a:pPr>
            <a:r>
              <a:rPr lang="he-IL" sz="18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1800" dirty="0">
                <a:latin typeface="David" pitchFamily="34" charset="-79"/>
                <a:cs typeface="David" pitchFamily="34" charset="-79"/>
              </a:rPr>
              <a:t>במרכז פועלת מחלקה ארצית לטיפול בתחלואה כפולה </a:t>
            </a:r>
            <a:r>
              <a:rPr lang="he-IL" sz="1800" dirty="0" smtClean="0">
                <a:latin typeface="David" pitchFamily="34" charset="-79"/>
                <a:cs typeface="David" pitchFamily="34" charset="-79"/>
              </a:rPr>
              <a:t>למחלות </a:t>
            </a:r>
            <a:r>
              <a:rPr lang="he-IL" sz="1800" dirty="0">
                <a:latin typeface="David" pitchFamily="34" charset="-79"/>
                <a:cs typeface="David" pitchFamily="34" charset="-79"/>
              </a:rPr>
              <a:t>נפש והתמכרויות</a:t>
            </a:r>
            <a:r>
              <a:rPr lang="he-IL" sz="1800" dirty="0" smtClean="0">
                <a:latin typeface="David" pitchFamily="34" charset="-79"/>
                <a:cs typeface="David" pitchFamily="34" charset="-79"/>
              </a:rPr>
              <a:t>)  לחומרים ממכרים ולגמילה </a:t>
            </a:r>
            <a:r>
              <a:rPr lang="he-IL" sz="1800" dirty="0">
                <a:latin typeface="David" pitchFamily="34" charset="-79"/>
                <a:cs typeface="David" pitchFamily="34" charset="-79"/>
              </a:rPr>
              <a:t>מאלכוהול</a:t>
            </a:r>
            <a:r>
              <a:rPr lang="he-IL" sz="1800" dirty="0"/>
              <a:t>. </a:t>
            </a:r>
          </a:p>
          <a:p>
            <a:pPr marL="0" indent="0">
              <a:buNone/>
            </a:pPr>
            <a:r>
              <a:rPr lang="he-IL" sz="1800" dirty="0" smtClean="0">
                <a:latin typeface="David" pitchFamily="34" charset="-79"/>
                <a:cs typeface="David" pitchFamily="34" charset="-79"/>
              </a:rPr>
              <a:t>המרכז מפעיל יחידה אמבולטורית לשיקום המשתמשים בחומרים ממכרים לאחר גמילתם וכן ניידת  לחלוקת תחליפי סם בכל יישובי הנגב. </a:t>
            </a:r>
          </a:p>
          <a:p>
            <a:pPr marL="0" indent="0">
              <a:buNone/>
            </a:pPr>
            <a:r>
              <a:rPr lang="he-IL" sz="1800" dirty="0" smtClean="0">
                <a:latin typeface="David" pitchFamily="34" charset="-79"/>
                <a:cs typeface="David" pitchFamily="34" charset="-79"/>
              </a:rPr>
              <a:t>המרכז מספק שרותי ייעוץ למרפאות הראשוניות ברפואת המשפחה, לשכות הרווחה, תחנות גמילה, שירותי מבחן, ביטוח לאומי, משרד הביטחון, מרפאות מקצועיות, תחנות פסיכולוגיות חינוכיות וגופים נוספים. </a:t>
            </a:r>
          </a:p>
          <a:p>
            <a:pPr marL="0" indent="0">
              <a:buNone/>
            </a:pPr>
            <a:r>
              <a:rPr lang="he-IL" sz="1800" dirty="0" smtClean="0">
                <a:latin typeface="David" pitchFamily="34" charset="-79"/>
                <a:cs typeface="David" pitchFamily="34" charset="-79"/>
              </a:rPr>
              <a:t>המרכז מסונף </a:t>
            </a:r>
            <a:r>
              <a:rPr lang="he-IL" sz="1800" dirty="0" err="1" smtClean="0">
                <a:latin typeface="David" pitchFamily="34" charset="-79"/>
                <a:cs typeface="David" pitchFamily="34" charset="-79"/>
              </a:rPr>
              <a:t>לאונ</a:t>
            </a:r>
            <a:r>
              <a:rPr lang="he-IL" sz="1800" dirty="0" smtClean="0">
                <a:latin typeface="David" pitchFamily="34" charset="-79"/>
                <a:cs typeface="David" pitchFamily="34" charset="-79"/>
              </a:rPr>
              <a:t>' בן </a:t>
            </a:r>
            <a:r>
              <a:rPr lang="he-IL" sz="1800" dirty="0" err="1" smtClean="0">
                <a:latin typeface="David" pitchFamily="34" charset="-79"/>
                <a:cs typeface="David" pitchFamily="34" charset="-79"/>
              </a:rPr>
              <a:t>גוריון</a:t>
            </a:r>
            <a:r>
              <a:rPr lang="he-IL" sz="1800" dirty="0" smtClean="0">
                <a:latin typeface="David" pitchFamily="34" charset="-79"/>
                <a:cs typeface="David" pitchFamily="34" charset="-79"/>
              </a:rPr>
              <a:t> ומהווה תשתית להתפתחות מקצועית אקדמית בכלל המקצועות הרפואיים והפארה-רפואיים בשילוב עם בית הספר לרפואה באוניברסיטת בן </a:t>
            </a:r>
            <a:r>
              <a:rPr lang="he-IL" sz="1800" dirty="0" err="1" smtClean="0">
                <a:latin typeface="David" pitchFamily="34" charset="-79"/>
                <a:cs typeface="David" pitchFamily="34" charset="-79"/>
              </a:rPr>
              <a:t>גוריון</a:t>
            </a:r>
            <a:r>
              <a:rPr lang="he-IL" sz="1800" dirty="0" smtClean="0">
                <a:latin typeface="David" pitchFamily="34" charset="-79"/>
                <a:cs typeface="David" pitchFamily="34" charset="-79"/>
              </a:rPr>
              <a:t>, בית הספר </a:t>
            </a:r>
            <a:r>
              <a:rPr lang="he-IL" sz="1800" dirty="0" err="1" smtClean="0">
                <a:latin typeface="David" pitchFamily="34" charset="-79"/>
                <a:cs typeface="David" pitchFamily="34" charset="-79"/>
              </a:rPr>
              <a:t>רקאנטי</a:t>
            </a:r>
            <a:r>
              <a:rPr lang="he-IL" sz="1800" dirty="0" smtClean="0">
                <a:latin typeface="David" pitchFamily="34" charset="-79"/>
                <a:cs typeface="David" pitchFamily="34" charset="-79"/>
              </a:rPr>
              <a:t> לסיעוד, בית הספר לעבודה סוציאלית, בית הספר למינהל רפואי והמחלקה למדעי ההתנהגות ובמסגרתה פרקטיקום לסטודנטים והתמחות לפסיכולוגים. כמו כן השתלמויות למדריכי תעסוקה וסטודנטים לתזונה.</a:t>
            </a:r>
          </a:p>
          <a:p>
            <a:pPr marL="0" indent="0">
              <a:buNone/>
            </a:pPr>
            <a:endParaRPr lang="he-IL" sz="1800" dirty="0"/>
          </a:p>
          <a:p>
            <a:pPr marL="0" indent="0">
              <a:buNone/>
            </a:pPr>
            <a:r>
              <a:rPr lang="he-IL" sz="1800" dirty="0"/>
              <a:t> </a:t>
            </a:r>
          </a:p>
          <a:p>
            <a:endParaRPr lang="he-IL" sz="1800" dirty="0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4</a:t>
            </a:fld>
            <a:endParaRPr lang="he-IL"/>
          </a:p>
        </p:txBody>
      </p:sp>
      <p:pic>
        <p:nvPicPr>
          <p:cNvPr id="18434" name="Picture 2" descr="מרכז בריאות הנפש סמל חד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76200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1928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052736"/>
            <a:ext cx="8435280" cy="4896543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he-IL" sz="4500" dirty="0" smtClean="0">
                <a:latin typeface="David" pitchFamily="34" charset="-79"/>
                <a:cs typeface="David" pitchFamily="34" charset="-79"/>
              </a:rPr>
              <a:t>    בית החולים ממוקם בכניסה הצפונית  לעיר באר שבע.</a:t>
            </a:r>
          </a:p>
          <a:p>
            <a:pPr>
              <a:buNone/>
            </a:pPr>
            <a:r>
              <a:rPr lang="he-IL" sz="4500" dirty="0" smtClean="0">
                <a:latin typeface="David" pitchFamily="34" charset="-79"/>
                <a:cs typeface="David" pitchFamily="34" charset="-79"/>
              </a:rPr>
              <a:t/>
            </a:r>
            <a:br>
              <a:rPr lang="he-IL" sz="4500" dirty="0" smtClean="0">
                <a:latin typeface="David" pitchFamily="34" charset="-79"/>
                <a:cs typeface="David" pitchFamily="34" charset="-79"/>
              </a:rPr>
            </a:br>
            <a:r>
              <a:rPr lang="he-IL" sz="4500" dirty="0" smtClean="0">
                <a:latin typeface="David" pitchFamily="34" charset="-79"/>
                <a:cs typeface="David" pitchFamily="34" charset="-79"/>
              </a:rPr>
              <a:t>בהגעה מאזור הצפון לפנות ברמזור הראשון בכניסה לעיר ימינה.</a:t>
            </a:r>
            <a:br>
              <a:rPr lang="he-IL" sz="4500" dirty="0" smtClean="0">
                <a:latin typeface="David" pitchFamily="34" charset="-79"/>
                <a:cs typeface="David" pitchFamily="34" charset="-79"/>
              </a:rPr>
            </a:br>
            <a:r>
              <a:rPr lang="he-IL" sz="4500" dirty="0" smtClean="0">
                <a:latin typeface="David" pitchFamily="34" charset="-79"/>
                <a:cs typeface="David" pitchFamily="34" charset="-79"/>
              </a:rPr>
              <a:t>כשני ק"מ נמצא בית החולים מימין (אחרי מרכז הקליטה "נורית").</a:t>
            </a:r>
            <a:br>
              <a:rPr lang="he-IL" sz="4500" dirty="0" smtClean="0">
                <a:latin typeface="David" pitchFamily="34" charset="-79"/>
                <a:cs typeface="David" pitchFamily="34" charset="-79"/>
              </a:rPr>
            </a:br>
            <a:r>
              <a:rPr lang="he-IL" sz="4500" dirty="0" smtClean="0">
                <a:latin typeface="David" pitchFamily="34" charset="-79"/>
                <a:cs typeface="David" pitchFamily="34" charset="-79"/>
              </a:rPr>
              <a:t/>
            </a:r>
            <a:br>
              <a:rPr lang="he-IL" sz="4500" dirty="0" smtClean="0">
                <a:latin typeface="David" pitchFamily="34" charset="-79"/>
                <a:cs typeface="David" pitchFamily="34" charset="-79"/>
              </a:rPr>
            </a:br>
            <a:r>
              <a:rPr lang="he-IL" sz="4500" dirty="0" smtClean="0">
                <a:latin typeface="David" pitchFamily="34" charset="-79"/>
                <a:cs typeface="David" pitchFamily="34" charset="-79"/>
              </a:rPr>
              <a:t> ממערב ,מכיוון אופקים ונתיבות לפנות בצומת הקאנטרי קלאב שמאלה. במרחק של כ 5 ק"מ לאחר מכללת קיי , בית החולים משמאל.</a:t>
            </a:r>
          </a:p>
          <a:p>
            <a:pPr>
              <a:buNone/>
            </a:pPr>
            <a:endParaRPr lang="he-IL" sz="4500" dirty="0" smtClean="0">
              <a:latin typeface="David" pitchFamily="34" charset="-79"/>
              <a:cs typeface="David" pitchFamily="34" charset="-79"/>
            </a:endParaRPr>
          </a:p>
          <a:p>
            <a:pPr>
              <a:buNone/>
            </a:pPr>
            <a:r>
              <a:rPr lang="he-IL" sz="4500" dirty="0" smtClean="0">
                <a:latin typeface="David" pitchFamily="34" charset="-79"/>
                <a:cs typeface="David" pitchFamily="34" charset="-79"/>
              </a:rPr>
              <a:t>     תחבורה ציבורית: אוטובוס קו 6 מתחנה מרכזית באר-שבע.</a:t>
            </a:r>
          </a:p>
          <a:p>
            <a:pPr>
              <a:buNone/>
            </a:pPr>
            <a:endParaRPr lang="he-IL" sz="4500" dirty="0">
              <a:latin typeface="David" pitchFamily="34" charset="-79"/>
              <a:cs typeface="David" pitchFamily="34" charset="-79"/>
            </a:endParaRPr>
          </a:p>
          <a:p>
            <a:pPr>
              <a:buNone/>
            </a:pPr>
            <a:r>
              <a:rPr lang="he-IL" sz="4500" dirty="0" smtClean="0">
                <a:latin typeface="David" pitchFamily="34" charset="-79"/>
                <a:cs typeface="David" pitchFamily="34" charset="-79"/>
              </a:rPr>
              <a:t>     </a:t>
            </a:r>
            <a:r>
              <a:rPr lang="he-IL" sz="4500" u="sng" dirty="0" smtClean="0">
                <a:latin typeface="David" pitchFamily="34" charset="-79"/>
                <a:cs typeface="David" pitchFamily="34" charset="-79"/>
              </a:rPr>
              <a:t>טלפון מרכזיה</a:t>
            </a:r>
            <a:r>
              <a:rPr lang="he-IL" sz="4500" dirty="0" smtClean="0">
                <a:latin typeface="David" pitchFamily="34" charset="-79"/>
                <a:cs typeface="David" pitchFamily="34" charset="-79"/>
              </a:rPr>
              <a:t>:           08-6401620         08-6401401</a:t>
            </a:r>
          </a:p>
          <a:p>
            <a:pPr>
              <a:buNone/>
            </a:pPr>
            <a:r>
              <a:rPr lang="he-IL" sz="4500" dirty="0" smtClean="0">
                <a:latin typeface="David" pitchFamily="34" charset="-79"/>
                <a:cs typeface="David" pitchFamily="34" charset="-79"/>
              </a:rPr>
              <a:t>     </a:t>
            </a:r>
            <a:endParaRPr lang="he-IL" sz="4500" dirty="0">
              <a:latin typeface="David" pitchFamily="34" charset="-79"/>
              <a:cs typeface="David" pitchFamily="34" charset="-79"/>
            </a:endParaRPr>
          </a:p>
          <a:p>
            <a:pPr>
              <a:buNone/>
            </a:pPr>
            <a:r>
              <a:rPr lang="he-IL" sz="4500" dirty="0" smtClean="0">
                <a:latin typeface="David" pitchFamily="34" charset="-79"/>
                <a:cs typeface="David" pitchFamily="34" charset="-79"/>
              </a:rPr>
              <a:t>     </a:t>
            </a:r>
            <a:r>
              <a:rPr lang="he-IL" sz="4500" u="sng" dirty="0" smtClean="0">
                <a:latin typeface="David" pitchFamily="34" charset="-79"/>
                <a:cs typeface="David" pitchFamily="34" charset="-79"/>
              </a:rPr>
              <a:t>טלפון </a:t>
            </a:r>
            <a:r>
              <a:rPr lang="he-IL" sz="4500" u="sng" dirty="0">
                <a:latin typeface="David" pitchFamily="34" charset="-79"/>
                <a:cs typeface="David" pitchFamily="34" charset="-79"/>
              </a:rPr>
              <a:t>ישיר למיון</a:t>
            </a:r>
            <a:r>
              <a:rPr lang="he-IL" sz="4500" dirty="0">
                <a:latin typeface="David" pitchFamily="34" charset="-79"/>
                <a:cs typeface="David" pitchFamily="34" charset="-79"/>
              </a:rPr>
              <a:t> </a:t>
            </a:r>
            <a:r>
              <a:rPr lang="he-IL" sz="4500" dirty="0" smtClean="0">
                <a:latin typeface="David" pitchFamily="34" charset="-79"/>
                <a:cs typeface="David" pitchFamily="34" charset="-79"/>
              </a:rPr>
              <a:t>:     08-6401509         6401720- 08  </a:t>
            </a:r>
          </a:p>
          <a:p>
            <a:endParaRPr lang="he-IL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ctr"/>
            <a:r>
              <a:rPr lang="he-IL" sz="2800" u="sng" dirty="0" smtClean="0"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  <a:t>דרכי הגעה ותקשורת</a:t>
            </a:r>
            <a:endParaRPr lang="he-IL" sz="2800" u="sng" dirty="0">
              <a:solidFill>
                <a:srgbClr val="FF0000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>
          <a:xfrm>
            <a:off x="8604448" y="6309320"/>
            <a:ext cx="408584" cy="463749"/>
          </a:xfrm>
        </p:spPr>
        <p:txBody>
          <a:bodyPr/>
          <a:lstStyle/>
          <a:p>
            <a:fld id="{DAF22AC9-109E-4E4D-92F9-530E51D9A3A2}" type="slidenum">
              <a:rPr lang="he-IL" smtClean="0"/>
              <a:pPr/>
              <a:t>5</a:t>
            </a:fld>
            <a:endParaRPr lang="he-IL" dirty="0"/>
          </a:p>
        </p:txBody>
      </p:sp>
      <p:pic>
        <p:nvPicPr>
          <p:cNvPr id="17410" name="Picture 2" descr="מרכז בריאות הנפש סמל חד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76200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8640"/>
            <a:ext cx="8138578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מציין מיקום של מספר שקופית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6</a:t>
            </a:fld>
            <a:endParaRPr lang="he-IL"/>
          </a:p>
        </p:txBody>
      </p:sp>
      <p:pic>
        <p:nvPicPr>
          <p:cNvPr id="16386" name="Picture 2" descr="מרכז בריאות הנפש סמל חדש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76200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3851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16632"/>
            <a:ext cx="8907463" cy="6120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מציין מיקום של מספר שקופית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7</a:t>
            </a:fld>
            <a:endParaRPr lang="he-IL"/>
          </a:p>
        </p:txBody>
      </p:sp>
      <p:pic>
        <p:nvPicPr>
          <p:cNvPr id="15362" name="Picture 2" descr="מרכז בריאות הנפש סמל חדש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76200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263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124745"/>
            <a:ext cx="8229600" cy="4896544"/>
          </a:xfrm>
        </p:spPr>
        <p:txBody>
          <a:bodyPr>
            <a:normAutofit/>
          </a:bodyPr>
          <a:lstStyle/>
          <a:p>
            <a:r>
              <a:rPr lang="he-IL" sz="2800" dirty="0" smtClean="0">
                <a:latin typeface="David" pitchFamily="34" charset="-79"/>
                <a:cs typeface="David" pitchFamily="34" charset="-79"/>
              </a:rPr>
              <a:t>תכנון, התאמה והשלמת פיתוח מערך שירותי בריאות הנפש החסרים לאוכלוסיית האזור, בהתאם לתמהיל המטופלים וצרכיהם.  לצורך הבטחת נגישות וזמינות ומסגרות נדרשות ובראייה ארוכת טווח. </a:t>
            </a:r>
          </a:p>
          <a:p>
            <a:r>
              <a:rPr lang="he-IL" sz="2800" dirty="0" smtClean="0">
                <a:latin typeface="David" pitchFamily="34" charset="-79"/>
                <a:cs typeface="David" pitchFamily="34" charset="-79"/>
              </a:rPr>
              <a:t>הבטחת </a:t>
            </a:r>
            <a:r>
              <a:rPr lang="he-IL" sz="2800" dirty="0">
                <a:latin typeface="David" pitchFamily="34" charset="-79"/>
                <a:cs typeface="David" pitchFamily="34" charset="-79"/>
              </a:rPr>
              <a:t>איכות הטיפול האינטגרטיבי והמשלים הכולל הערכה, </a:t>
            </a:r>
            <a:r>
              <a:rPr lang="he-IL" sz="2800" dirty="0" smtClean="0">
                <a:latin typeface="David" pitchFamily="34" charset="-79"/>
                <a:cs typeface="David" pitchFamily="34" charset="-79"/>
              </a:rPr>
              <a:t>טיפול, </a:t>
            </a:r>
            <a:r>
              <a:rPr lang="he-IL" sz="2800" dirty="0">
                <a:latin typeface="David" pitchFamily="34" charset="-79"/>
                <a:cs typeface="David" pitchFamily="34" charset="-79"/>
              </a:rPr>
              <a:t>מעקב </a:t>
            </a:r>
            <a:r>
              <a:rPr lang="he-IL" sz="2800" dirty="0" smtClean="0">
                <a:latin typeface="David" pitchFamily="34" charset="-79"/>
                <a:cs typeface="David" pitchFamily="34" charset="-79"/>
              </a:rPr>
              <a:t>ושיקום בראיה מקדמת החלמה. שיפור </a:t>
            </a:r>
            <a:r>
              <a:rPr lang="he-IL" sz="2800" dirty="0">
                <a:latin typeface="David" pitchFamily="34" charset="-79"/>
                <a:cs typeface="David" pitchFamily="34" charset="-79"/>
              </a:rPr>
              <a:t>השירות הניתן ללקוחות המרכז (מטופלים, משפחות, קהילה וכיו"ב).</a:t>
            </a:r>
          </a:p>
          <a:p>
            <a:r>
              <a:rPr lang="he-IL" sz="2800" dirty="0">
                <a:latin typeface="David" pitchFamily="34" charset="-79"/>
                <a:cs typeface="David" pitchFamily="34" charset="-79"/>
              </a:rPr>
              <a:t>טיפוח ההון האנושי </a:t>
            </a:r>
            <a:r>
              <a:rPr lang="he-IL" sz="2800" dirty="0" smtClean="0">
                <a:latin typeface="David" pitchFamily="34" charset="-79"/>
                <a:cs typeface="David" pitchFamily="34" charset="-79"/>
              </a:rPr>
              <a:t>בכלל המקצועות והתפקידים.</a:t>
            </a:r>
            <a:endParaRPr lang="he-IL" sz="2800" dirty="0">
              <a:latin typeface="David" pitchFamily="34" charset="-79"/>
              <a:cs typeface="David" pitchFamily="34" charset="-79"/>
            </a:endParaRPr>
          </a:p>
          <a:p>
            <a:endParaRPr lang="he-IL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ctr"/>
            <a:r>
              <a:rPr lang="he-IL" sz="2800" u="sng" dirty="0" smtClean="0"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  <a:t>יעדי המרכז לבריאות הנפש</a:t>
            </a:r>
            <a:endParaRPr lang="he-IL" sz="2800" u="sng" dirty="0">
              <a:solidFill>
                <a:srgbClr val="FF0000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8</a:t>
            </a:fld>
            <a:endParaRPr lang="he-IL"/>
          </a:p>
        </p:txBody>
      </p:sp>
      <p:pic>
        <p:nvPicPr>
          <p:cNvPr id="14338" name="Picture 2" descr="מרכז בריאות הנפש סמל חד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76200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298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2"/>
          <p:cNvSpPr txBox="1">
            <a:spLocks noChangeArrowheads="1"/>
          </p:cNvSpPr>
          <p:nvPr/>
        </p:nvSpPr>
        <p:spPr bwMode="auto">
          <a:xfrm>
            <a:off x="179388" y="771525"/>
            <a:ext cx="8777287" cy="90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he-IL" sz="2400" b="1" u="sng" dirty="0" smtClean="0"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  <a:t>מבנה </a:t>
            </a:r>
            <a:r>
              <a:rPr lang="he-IL" sz="2400" b="1" u="sng" dirty="0"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  <a:t>ארגוני</a:t>
            </a:r>
          </a:p>
          <a:p>
            <a:pPr eaLnBrk="1" hangingPunct="1">
              <a:spcBef>
                <a:spcPct val="20000"/>
              </a:spcBef>
            </a:pPr>
            <a:endParaRPr lang="he-IL" sz="2400" dirty="0">
              <a:solidFill>
                <a:srgbClr val="000000"/>
              </a:solidFill>
              <a:latin typeface="David" pitchFamily="34" charset="-79"/>
              <a:cs typeface="David" pitchFamily="34" charset="-79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70" y="1340769"/>
            <a:ext cx="8253386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23071" y="4941170"/>
            <a:ext cx="692545" cy="246221"/>
          </a:xfrm>
          <a:prstGeom prst="rect">
            <a:avLst/>
          </a:prstGeom>
          <a:solidFill>
            <a:srgbClr val="9BD4FF"/>
          </a:solidFill>
          <a:ln w="19050">
            <a:solidFill>
              <a:schemeClr val="tx2"/>
            </a:solidFill>
          </a:ln>
        </p:spPr>
        <p:txBody>
          <a:bodyPr wrap="square" rtlCol="1">
            <a:spAutoFit/>
          </a:bodyPr>
          <a:lstStyle/>
          <a:p>
            <a:r>
              <a:rPr lang="he-IL" sz="1000" dirty="0" smtClean="0"/>
              <a:t>הדרכה</a:t>
            </a:r>
            <a:endParaRPr lang="he-IL" sz="1000" dirty="0"/>
          </a:p>
        </p:txBody>
      </p:sp>
      <p:sp>
        <p:nvSpPr>
          <p:cNvPr id="2" name="מציין מיקום של מספר שקופית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9</a:t>
            </a:fld>
            <a:endParaRPr lang="he-IL"/>
          </a:p>
        </p:txBody>
      </p:sp>
      <p:pic>
        <p:nvPicPr>
          <p:cNvPr id="13314" name="Picture 2" descr="מרכז בריאות הנפש סמל חדש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76200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2798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רחבה">
  <a:themeElements>
    <a:clrScheme name="רחבה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רחבה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רחבה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1940</TotalTime>
  <Words>1455</Words>
  <Application>Microsoft Office PowerPoint</Application>
  <PresentationFormat>‫הצגה על המסך (4:3)</PresentationFormat>
  <Paragraphs>457</Paragraphs>
  <Slides>21</Slides>
  <Notes>4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7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21</vt:i4>
      </vt:variant>
    </vt:vector>
  </HeadingPairs>
  <TitlesOfParts>
    <vt:vector size="29" baseType="lpstr">
      <vt:lpstr>Arial</vt:lpstr>
      <vt:lpstr>Calibri</vt:lpstr>
      <vt:lpstr>David</vt:lpstr>
      <vt:lpstr>Lucida Sans Unicode</vt:lpstr>
      <vt:lpstr>Verdana</vt:lpstr>
      <vt:lpstr>Wingdings 2</vt:lpstr>
      <vt:lpstr>Wingdings 3</vt:lpstr>
      <vt:lpstr>רחבה</vt:lpstr>
      <vt:lpstr>     המרכז לבריאות הנפש באר שבע</vt:lpstr>
      <vt:lpstr>תוכן עניניים</vt:lpstr>
      <vt:lpstr>התפתחות ורקע כללי</vt:lpstr>
      <vt:lpstr>מצגת של PowerPoint</vt:lpstr>
      <vt:lpstr>דרכי הגעה ותקשורת</vt:lpstr>
      <vt:lpstr>מצגת של PowerPoint</vt:lpstr>
      <vt:lpstr>מצגת של PowerPoint</vt:lpstr>
      <vt:lpstr>יעדי המרכז לבריאות הנפש</vt:lpstr>
      <vt:lpstr>מצגת של PowerPoint</vt:lpstr>
      <vt:lpstr>עיקרי הפעילות של המרכז לשנת 2016 </vt:lpstr>
      <vt:lpstr>     תקציב המרכז (באלפי ש"ח)</vt:lpstr>
      <vt:lpstr>יישום חוק חופש המידע – התשנ"ח - 1998 </vt:lpstr>
      <vt:lpstr>בעלי תפקידים</vt:lpstr>
      <vt:lpstr>מרפאות</vt:lpstr>
      <vt:lpstr>מחלקות אשפוז</vt:lpstr>
      <vt:lpstr>מחלקות אשפוז</vt:lpstr>
      <vt:lpstr>יחידות חוץ</vt:lpstr>
      <vt:lpstr>מרפאות</vt:lpstr>
      <vt:lpstr>שירותים רפואיים</vt:lpstr>
      <vt:lpstr>יחידות  מנהל  ומשק</vt:lpstr>
      <vt:lpstr>רשימת דפי מידע לציבור שפורסמו בשנת 2016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MichaelKhayet</dc:creator>
  <cp:lastModifiedBy>חופית סולטן</cp:lastModifiedBy>
  <cp:revision>337</cp:revision>
  <cp:lastPrinted>2012-12-02T06:18:33Z</cp:lastPrinted>
  <dcterms:created xsi:type="dcterms:W3CDTF">2012-11-17T06:48:56Z</dcterms:created>
  <dcterms:modified xsi:type="dcterms:W3CDTF">2017-11-20T13:19:12Z</dcterms:modified>
</cp:coreProperties>
</file>