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23"/>
  </p:notesMasterIdLst>
  <p:sldIdLst>
    <p:sldId id="301" r:id="rId2"/>
    <p:sldId id="302" r:id="rId3"/>
    <p:sldId id="263" r:id="rId4"/>
    <p:sldId id="293" r:id="rId5"/>
    <p:sldId id="264" r:id="rId6"/>
    <p:sldId id="287" r:id="rId7"/>
    <p:sldId id="288" r:id="rId8"/>
    <p:sldId id="285" r:id="rId9"/>
    <p:sldId id="295" r:id="rId10"/>
    <p:sldId id="308" r:id="rId11"/>
    <p:sldId id="310" r:id="rId12"/>
    <p:sldId id="309" r:id="rId13"/>
    <p:sldId id="258" r:id="rId14"/>
    <p:sldId id="273" r:id="rId15"/>
    <p:sldId id="268" r:id="rId16"/>
    <p:sldId id="270" r:id="rId17"/>
    <p:sldId id="265" r:id="rId18"/>
    <p:sldId id="272" r:id="rId19"/>
    <p:sldId id="307" r:id="rId20"/>
    <p:sldId id="306" r:id="rId21"/>
    <p:sldId id="300" r:id="rId22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58" autoAdjust="0"/>
    <p:restoredTop sz="75340" autoAdjust="0"/>
  </p:normalViewPr>
  <p:slideViewPr>
    <p:cSldViewPr>
      <p:cViewPr varScale="1">
        <p:scale>
          <a:sx n="54" d="100"/>
          <a:sy n="54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56AC18-11E1-48D5-BC1A-AC9A09FC8B5E}" type="datetimeFigureOut">
              <a:rPr lang="he-IL" smtClean="0"/>
              <a:pPr/>
              <a:t>ב'/כסלו/תשע"ח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5D026E-B810-4BBD-AC28-7F79166B3B4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27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026E-B810-4BBD-AC28-7F79166B3B4E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92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 smtClean="0">
              <a:latin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7876">
              <a:defRPr/>
            </a:pPr>
            <a:fld id="{B45AA03A-445D-4FF4-8C59-BF9BAA3A0E96}" type="slidenum">
              <a:rPr lang="he-IL">
                <a:solidFill>
                  <a:srgbClr val="000000"/>
                </a:solidFill>
              </a:rPr>
              <a:pPr defTabSz="917876"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3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026E-B810-4BBD-AC28-7F79166B3B4E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424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6513E2-2906-4798-88A6-0C342DEC2745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793AB-EEF6-40F8-B804-D5C5AC88F594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E15AEB-8CBE-4424-BB79-D919FD139C22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FE14A-5EAE-4F71-8D64-8B79DF176E04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C3D5-D2F0-481E-B480-A90B2691063D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DBBB5-2801-4408-9160-D5D9F8126274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2644C-224E-4ED6-980C-F2E9067D44E3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AA0FA-90F7-4868-9256-D363C75D1BA2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2B067-858A-4256-B617-E2B0BFA67376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065FF9-5220-42CD-857E-CCD59643E3C4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523839-D771-45C0-8DFF-62C294586944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16F3ED-4EF8-45EB-B453-461D3AEBD339}" type="datetime8">
              <a:rPr lang="he-IL" smtClean="0"/>
              <a:pPr/>
              <a:t>20/נובמבר/17 15:22:37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573213"/>
            <a:ext cx="7123113" cy="677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sz="4000" dirty="0" smtClean="0"/>
              <a:t>     </a:t>
            </a:r>
            <a:r>
              <a:rPr lang="he-IL" sz="4000" dirty="0" smtClean="0">
                <a:solidFill>
                  <a:srgbClr val="FF0000"/>
                </a:solidFill>
              </a:rPr>
              <a:t>המרכז לבריאות הנפש באר שבע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9000" y="2492896"/>
            <a:ext cx="7366000" cy="1728192"/>
          </a:xfrm>
        </p:spPr>
        <p:txBody>
          <a:bodyPr>
            <a:noAutofit/>
          </a:bodyPr>
          <a:lstStyle/>
          <a:p>
            <a:pPr marL="342900" indent="-342900" algn="ctr" eaLnBrk="1" hangingPunct="1">
              <a:lnSpc>
                <a:spcPct val="160000"/>
              </a:lnSpc>
            </a:pPr>
            <a:r>
              <a:rPr lang="he-IL" sz="3200" b="1" dirty="0" smtClean="0">
                <a:latin typeface="David" pitchFamily="34" charset="-79"/>
                <a:cs typeface="David" pitchFamily="34" charset="-79"/>
              </a:rPr>
              <a:t>דין וחשבון שנתי</a:t>
            </a:r>
          </a:p>
          <a:p>
            <a:pPr marL="342900" indent="-342900" algn="ctr" eaLnBrk="1" hangingPunct="1">
              <a:lnSpc>
                <a:spcPct val="160000"/>
              </a:lnSpc>
            </a:pPr>
            <a:r>
              <a:rPr lang="he-IL" sz="3200" b="1" dirty="0" smtClean="0">
                <a:latin typeface="David" pitchFamily="34" charset="-79"/>
                <a:cs typeface="David" pitchFamily="34" charset="-79"/>
              </a:rPr>
              <a:t>על פי חוק  חופש המידע </a:t>
            </a:r>
            <a:r>
              <a:rPr lang="he-IL" sz="3200" b="1" dirty="0" smtClean="0">
                <a:latin typeface="David" pitchFamily="34" charset="-79"/>
                <a:cs typeface="David" pitchFamily="34" charset="-79"/>
              </a:rPr>
              <a:t>לשנת 2015</a:t>
            </a:r>
            <a:endParaRPr lang="he-IL" sz="32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 bwMode="auto">
          <a:xfrm>
            <a:off x="228600" y="5937250"/>
            <a:ext cx="19700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defRPr/>
            </a:pPr>
            <a:r>
              <a:rPr lang="he-IL" sz="2000" b="1" kern="0" dirty="0" smtClean="0">
                <a:solidFill>
                  <a:srgbClr val="003366"/>
                </a:solidFill>
                <a:latin typeface="Arial"/>
                <a:cs typeface="Arial"/>
              </a:rPr>
              <a:t>דצמבר 2015</a:t>
            </a:r>
            <a:endParaRPr lang="he-IL" sz="2000" b="1" kern="0" dirty="0">
              <a:solidFill>
                <a:srgbClr val="003366"/>
              </a:solidFill>
              <a:latin typeface="Arial"/>
              <a:cs typeface="Arial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2048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7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אספקת שירות בתחומי המניעה, האבחון, הטיפול, השיקום והייעוץ בשגרה ובחירום לאוכלוסיית הנגב.</a:t>
            </a:r>
          </a:p>
          <a:p>
            <a:r>
              <a:rPr lang="he-IL" dirty="0" smtClean="0"/>
              <a:t>ארגון, התאמת והשלמת השירותים הנדרשים לאוכלוסיית הנגב בתחום </a:t>
            </a:r>
            <a:r>
              <a:rPr lang="he-IL" dirty="0" err="1" smtClean="0"/>
              <a:t>ברה"ן</a:t>
            </a:r>
            <a:r>
              <a:rPr lang="he-IL" dirty="0" smtClean="0"/>
              <a:t> בתיאום עם משרד הבריאות.</a:t>
            </a:r>
          </a:p>
          <a:p>
            <a:r>
              <a:rPr lang="he-IL" dirty="0" smtClean="0"/>
              <a:t>הכשרה ופיתוח מקצועי של  כלל אנשי המקצוע במרכז לשגרה ולחירום.</a:t>
            </a:r>
          </a:p>
          <a:p>
            <a:r>
              <a:rPr lang="he-IL" dirty="0" smtClean="0"/>
              <a:t>השלמת והמשך פיתוח התיק הרפואי הממוחשב ומערכת הרשומה הרפואית.</a:t>
            </a:r>
          </a:p>
          <a:p>
            <a:r>
              <a:rPr lang="he-IL" dirty="0" smtClean="0"/>
              <a:t>המשך השלמת הפערים בתחום התשתית והבינוי בתיאום ועל פי תוכנית משרד הבריאות.</a:t>
            </a:r>
          </a:p>
          <a:p>
            <a:r>
              <a:rPr lang="he-IL" dirty="0" smtClean="0"/>
              <a:t>שילוב המטופלים ובני המשפחות בגיבוש וניהול </a:t>
            </a:r>
            <a:r>
              <a:rPr lang="he-IL" dirty="0" err="1" smtClean="0"/>
              <a:t>תוכניות</a:t>
            </a:r>
            <a:r>
              <a:rPr lang="he-IL" dirty="0" smtClean="0"/>
              <a:t> הטיפול והשיקום.</a:t>
            </a:r>
          </a:p>
          <a:p>
            <a:pPr>
              <a:buNone/>
            </a:pP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עיקרי הפעילות של המרכז לשנת 2015</a:t>
            </a:r>
            <a:b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</a:b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229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תקציב המרכז (באלפי ש"ח)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/>
          </p:nvPr>
        </p:nvGraphicFramePr>
        <p:xfrm>
          <a:off x="1043608" y="1340768"/>
          <a:ext cx="7128793" cy="3888431"/>
        </p:xfrm>
        <a:graphic>
          <a:graphicData uri="http://schemas.openxmlformats.org/drawingml/2006/table">
            <a:tbl>
              <a:tblPr rtl="1"/>
              <a:tblGrid>
                <a:gridCol w="1631293"/>
                <a:gridCol w="1425233"/>
                <a:gridCol w="1425233"/>
                <a:gridCol w="2647034"/>
              </a:tblGrid>
              <a:tr h="118132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סוג תקציב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פירוט תקציב המרכז 2015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פירוט ביצוע המרכז  2015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פירוט תקציב המרכז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2016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002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הכנסות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(29,804)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(35,384)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(139,982)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27084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שכר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116,377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116,897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115,378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8623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תקציב פעולות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26,641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26,672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26,495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043608" y="5390663"/>
            <a:ext cx="727280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*החל מה-1 ביולי 2015 הועברו שירותי בריאות הנפש מהתוספת השלישית לתוספת השנייה לחוק ביטוח בריאות ממלכתי, המעבר משתקף בתקצוב ההכנסות ובביצועים.</a:t>
            </a:r>
          </a:p>
          <a:p>
            <a:r>
              <a:rPr lang="he-IL" sz="1400" dirty="0" smtClean="0"/>
              <a:t>*הרישומים בהתאם לבסיס מזומן המקובלים במשרד הבריאות בשלב זה.</a:t>
            </a:r>
            <a:endParaRPr lang="he-IL" sz="1400" dirty="0"/>
          </a:p>
        </p:txBody>
      </p:sp>
      <p:pic>
        <p:nvPicPr>
          <p:cNvPr id="1126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9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32500" lnSpcReduction="20000"/>
          </a:bodyPr>
          <a:lstStyle/>
          <a:p>
            <a:endParaRPr lang="he-IL" dirty="0"/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חוק זה מיועד לאפשר לציבור הרחב נגישות למידע זמין ומעודכן לגבי השירותים השונים הניתנים ע"י המרכז לבריאות הנפש באר שבע.</a:t>
            </a:r>
          </a:p>
          <a:p>
            <a:pPr marL="109728" indent="0">
              <a:buNone/>
            </a:pPr>
            <a:endParaRPr lang="he-IL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המחלקה לרשומות רפואיות מספקת מידע ומסמכים רפואיים בהתאם לחוק </a:t>
            </a:r>
            <a:r>
              <a:rPr lang="he-IL" sz="5500" dirty="0" smtClean="0">
                <a:latin typeface="David" pitchFamily="34" charset="-79"/>
                <a:cs typeface="David" pitchFamily="34" charset="-79"/>
              </a:rPr>
              <a:t>הטיפול 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בחולי נפש, </a:t>
            </a:r>
            <a:r>
              <a:rPr lang="he-IL" sz="5500" dirty="0" err="1">
                <a:latin typeface="David" pitchFamily="34" charset="-79"/>
                <a:cs typeface="David" pitchFamily="34" charset="-79"/>
              </a:rPr>
              <a:t>התשנ"א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 – 1991 וחוק זכויות החולה, </a:t>
            </a:r>
            <a:r>
              <a:rPr lang="he-IL" sz="5500" dirty="0" err="1">
                <a:latin typeface="David" pitchFamily="34" charset="-79"/>
                <a:cs typeface="David" pitchFamily="34" charset="-79"/>
              </a:rPr>
              <a:t>התשנ"ו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 – 1996.</a:t>
            </a:r>
          </a:p>
          <a:p>
            <a:pPr marL="109728" indent="0">
              <a:buNone/>
            </a:pPr>
            <a:endParaRPr lang="he-IL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לפירוט מחירון משרד הבריאות עבור שירותים ומסמכים יש לפנות לאתר משרד הבריאות </a:t>
            </a:r>
            <a:r>
              <a:rPr lang="en-US" sz="5500" dirty="0" smtClean="0">
                <a:solidFill>
                  <a:schemeClr val="bg2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www.health.gov.il</a:t>
            </a:r>
            <a:r>
              <a:rPr lang="he-IL" sz="5500" dirty="0" smtClean="0">
                <a:solidFill>
                  <a:schemeClr val="bg2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sz="5500" dirty="0">
              <a:solidFill>
                <a:schemeClr val="bg2">
                  <a:lumMod val="50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endParaRPr lang="en-US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b="1" u="sng" dirty="0">
                <a:latin typeface="David" pitchFamily="34" charset="-79"/>
                <a:cs typeface="David" pitchFamily="34" charset="-79"/>
              </a:rPr>
              <a:t>להלן מספרי הטלפון/פקס להתקשרות:</a:t>
            </a:r>
          </a:p>
          <a:p>
            <a:pPr marL="109728" indent="0">
              <a:buNone/>
            </a:pPr>
            <a:endParaRPr lang="he-IL" sz="5500" dirty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גב' סולטן חופית, ממונה על חופש המידע ומנהלת המחלקה לרשומות רפואיות :</a:t>
            </a: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טלפון : 08-6401505</a:t>
            </a: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פקס    : 08-6401585                                                                                                  </a:t>
            </a:r>
          </a:p>
          <a:p>
            <a:pPr marL="109728" indent="0">
              <a:buNone/>
            </a:pPr>
            <a:r>
              <a:rPr lang="he-IL" sz="5500" dirty="0">
                <a:latin typeface="David" pitchFamily="34" charset="-79"/>
                <a:cs typeface="David" pitchFamily="34" charset="-79"/>
              </a:rPr>
              <a:t>כתובת למשלוח דואר: המרכז לבריאות הנפש באר –שבע, רחוב הצדיק מירושלים 2 מיקוד 84370. ת"ד 4600.  </a:t>
            </a:r>
          </a:p>
          <a:p>
            <a:pPr marL="109728" indent="0">
              <a:buNone/>
            </a:pPr>
            <a:r>
              <a:rPr lang="he-IL" sz="5500" dirty="0" err="1">
                <a:latin typeface="David" pitchFamily="34" charset="-79"/>
                <a:cs typeface="David" pitchFamily="34" charset="-79"/>
              </a:rPr>
              <a:t>דוא'ל</a:t>
            </a:r>
            <a:r>
              <a:rPr lang="he-IL" sz="5500" dirty="0">
                <a:latin typeface="David" pitchFamily="34" charset="-79"/>
                <a:cs typeface="David" pitchFamily="34" charset="-79"/>
              </a:rPr>
              <a:t>: </a:t>
            </a:r>
            <a:r>
              <a:rPr lang="en-US" sz="5500" dirty="0">
                <a:latin typeface="David" pitchFamily="34" charset="-79"/>
                <a:cs typeface="David" pitchFamily="34" charset="-79"/>
              </a:rPr>
              <a:t>hofit.sultan@pbsh.health.gov.il</a:t>
            </a:r>
          </a:p>
          <a:p>
            <a:endParaRPr lang="en-US" sz="5500" dirty="0">
              <a:latin typeface="David" pitchFamily="34" charset="-79"/>
              <a:cs typeface="David" pitchFamily="34" charset="-79"/>
            </a:endParaRPr>
          </a:p>
          <a:p>
            <a:endParaRPr lang="en-US" sz="5500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1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יישום חוק </a:t>
            </a:r>
            <a:r>
              <a:rPr lang="he-IL" sz="31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חופש המידע – </a:t>
            </a:r>
            <a:r>
              <a:rPr lang="he-IL" sz="3100" dirty="0" err="1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התשנ"ח</a:t>
            </a:r>
            <a:r>
              <a:rPr lang="he-IL" sz="31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- 1998</a:t>
            </a:r>
            <a:r>
              <a:rPr lang="he-IL" sz="20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sz="20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</a:br>
            <a:endParaRPr lang="he-IL" sz="20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024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9346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10602"/>
              </p:ext>
            </p:extLst>
          </p:nvPr>
        </p:nvGraphicFramePr>
        <p:xfrm>
          <a:off x="789444" y="980728"/>
          <a:ext cx="7897356" cy="52024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2810"/>
                <a:gridCol w="2136928"/>
                <a:gridCol w="1552462"/>
                <a:gridCol w="1725156"/>
              </a:tblGrid>
              <a:tr h="576064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תפקיד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טלפון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</a:p>
                    <a:p>
                      <a:pPr rtl="1"/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(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08)</a:t>
                      </a:r>
                    </a:p>
                    <a:p>
                      <a:pPr rtl="1"/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509724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מנהל המרכז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פרופ</a:t>
                      </a:r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' זאב קפלן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56133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סגן מנהל המרכז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נמרוד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גריסרו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98784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מנהל אדמיניסטרטיבי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רונן בן אור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7166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עו"ס ראשית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לינור רכב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9117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פסיכולוג ראשי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יוני גז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6401531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221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אח ראשי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יוסף כאמל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6401668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50354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ממונה על חוק חופש המידע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חופית </a:t>
                      </a:r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סולטן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6401505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6401585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69312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אחראי על תלונות הציבור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יוחנן לבני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תיבת תלונות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2371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ממונה על מעמד האישה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לינור רכב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6401657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6401575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בעלי תפקידים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  <p:pic>
        <p:nvPicPr>
          <p:cNvPr id="921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966239"/>
              </p:ext>
            </p:extLst>
          </p:nvPr>
        </p:nvGraphicFramePr>
        <p:xfrm>
          <a:off x="457200" y="908719"/>
          <a:ext cx="8263390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91190"/>
                <a:gridCol w="2057400"/>
                <a:gridCol w="2057400"/>
                <a:gridCol w="2057400"/>
              </a:tblGrid>
              <a:tr h="54072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שם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מיקום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>
                          <a:latin typeface="David" pitchFamily="34" charset="-79"/>
                          <a:cs typeface="David" pitchFamily="34" charset="-79"/>
                        </a:rPr>
                        <a:t>מנהל/מרכז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דרכי התקשרות </a:t>
                      </a:r>
                    </a:p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3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מרפאת זיכרון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סבטלנה </a:t>
                      </a:r>
                      <a:r>
                        <a:rPr lang="he-IL" dirty="0" err="1" smtClean="0">
                          <a:latin typeface="David" pitchFamily="34" charset="-79"/>
                          <a:cs typeface="David" pitchFamily="34" charset="-79"/>
                        </a:rPr>
                        <a:t>זלמנסון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6401675  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6401565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3957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מרפאה לטיפול בילדים ונוער- "מרכז טל"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רח' וולפסון 13 ב"ש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חנה נמץ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6408300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6408316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53066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מרפאת שיניים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אלון שלו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 '  6401729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6402743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3957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מרפאה </a:t>
                      </a:r>
                      <a:r>
                        <a:rPr lang="he-IL" dirty="0" err="1" smtClean="0">
                          <a:latin typeface="David" pitchFamily="34" charset="-79"/>
                          <a:cs typeface="David" pitchFamily="34" charset="-79"/>
                        </a:rPr>
                        <a:t>גרונטופסיכיאטרית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אלכס פלטניק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6401419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6401473 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39571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 לטיפול בטראומה נפשית</a:t>
                      </a:r>
                      <a:endParaRPr lang="he-IL" b="0" u="non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מייק מטר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6401603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6401621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3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מרפאה לטיפול בדיכאון עמיד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בוריס נמץ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6401502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6401751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מרפאות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/>
          </a:p>
        </p:txBody>
      </p:sp>
      <p:pic>
        <p:nvPicPr>
          <p:cNvPr id="819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506023"/>
              </p:ext>
            </p:extLst>
          </p:nvPr>
        </p:nvGraphicFramePr>
        <p:xfrm>
          <a:off x="323528" y="908721"/>
          <a:ext cx="8523352" cy="53342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35278"/>
                <a:gridCol w="2174367"/>
                <a:gridCol w="2250324"/>
                <a:gridCol w="1963383"/>
              </a:tblGrid>
              <a:tr h="73457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דרכי התקשרות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המנהל המחלקה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אחות אחראית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77595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גברים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פעילה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6401405  </a:t>
                      </a:r>
                    </a:p>
                    <a:p>
                      <a:pPr rtl="1"/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פקס  6401733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חנוך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מיודובניק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אגבבה ציפי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91131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גברים  משפטית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6401409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6401491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פרופ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' ולדימיר לרנר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טקצ'יק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אנדריי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69566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פעילה ממושכת (הבית)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 6401410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 6401682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אורי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לבנטל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סופי מדינה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591534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פעילה ממושכת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6401406   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 6401733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בלה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צודקובה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קלצינסקי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קטרינה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לתחלואה כפולה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 6401719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 6401570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אלכס קפצן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חנה סוויסה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יחידת מיון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6401504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6401526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רם כמין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יעל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ג'ורנו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מחלקות אשפוז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717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816864"/>
              </p:ext>
            </p:extLst>
          </p:nvPr>
        </p:nvGraphicFramePr>
        <p:xfrm>
          <a:off x="611560" y="1041452"/>
          <a:ext cx="8229600" cy="50757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4822"/>
                <a:gridCol w="1639978"/>
                <a:gridCol w="2057400"/>
                <a:gridCol w="2057400"/>
              </a:tblGrid>
              <a:tr h="5153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דרכי התקשרות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מנהל המחלקה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אחות אחראית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87720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נשים פעילה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6401713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6401751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בוריס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נמץ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ליאורה צדוק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85921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מחלקה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גרונטופסיכיאטרית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6401149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פקס6401473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פרופ</a:t>
                      </a:r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'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יוסף </a:t>
                      </a:r>
                      <a:r>
                        <a:rPr lang="he-IL" sz="2000" baseline="0" dirty="0" err="1" smtClean="0">
                          <a:latin typeface="David" pitchFamily="34" charset="-79"/>
                          <a:cs typeface="David" pitchFamily="34" charset="-79"/>
                        </a:rPr>
                        <a:t>לוין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גריצ'נר</a:t>
                      </a:r>
                      <a:r>
                        <a:rPr lang="he-IL" sz="2000" baseline="0" dirty="0" smtClean="0">
                          <a:latin typeface="David" pitchFamily="34" charset="-79"/>
                          <a:cs typeface="David" pitchFamily="34" charset="-79"/>
                        </a:rPr>
                        <a:t> איילת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87720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השהייה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6401504 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6401526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ג'ולי </a:t>
                      </a:r>
                      <a:r>
                        <a:rPr lang="he-IL" sz="2000" dirty="0" err="1" smtClean="0">
                          <a:latin typeface="David" pitchFamily="34" charset="-79"/>
                          <a:cs typeface="David" pitchFamily="34" charset="-79"/>
                        </a:rPr>
                        <a:t>אפלבוים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יעל ג'ורנו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848386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מחלקת נוער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  6401660 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6401488</a:t>
                      </a:r>
                    </a:p>
                    <a:p>
                      <a:pPr rtl="1"/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משה לכיש 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איריס זריהן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87720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יחידת טיפול  יום "גבים"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טל' 6401697</a:t>
                      </a:r>
                    </a:p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6401727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ד"ר אומנסקי רוברטו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נורית בן אריה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מחלקות אשפוז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614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886066"/>
              </p:ext>
            </p:extLst>
          </p:nvPr>
        </p:nvGraphicFramePr>
        <p:xfrm>
          <a:off x="672266" y="1268760"/>
          <a:ext cx="7788166" cy="38631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36682"/>
                <a:gridCol w="1775444"/>
                <a:gridCol w="1524760"/>
                <a:gridCol w="2051280"/>
              </a:tblGrid>
              <a:tr h="62505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יחידה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מיקום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דרכי התקשרות (קידומת 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מנהל היחידה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55878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התחנה לאבחון ושיקום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הילד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6401704 </a:t>
                      </a:r>
                    </a:p>
                    <a:p>
                      <a:pPr rtl="1"/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פקס 6401771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800" baseline="0" dirty="0" err="1" smtClean="0">
                          <a:latin typeface="David" pitchFamily="34" charset="-79"/>
                          <a:cs typeface="David" pitchFamily="34" charset="-79"/>
                        </a:rPr>
                        <a:t>לודמילה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800" baseline="0" dirty="0" err="1" smtClean="0">
                          <a:latin typeface="David" pitchFamily="34" charset="-79"/>
                          <a:cs typeface="David" pitchFamily="34" charset="-79"/>
                        </a:rPr>
                        <a:t>פרילוצקי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7003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מרכז טיפול בהתמכרויות - "מטרה"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עיר העתיקה, אנילביץ' 25 ב"ש</a:t>
                      </a:r>
                    </a:p>
                    <a:p>
                      <a:pPr rtl="1"/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  6408338</a:t>
                      </a:r>
                    </a:p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פקס 6408349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איגור </a:t>
                      </a:r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גורזילצן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76408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הוסטל "בית רותם"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 6401785 </a:t>
                      </a:r>
                    </a:p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פקס 6401783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ציון בן שלוש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776408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שירות לאבחון וטיפול מרחוק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טל'  6401767</a:t>
                      </a:r>
                    </a:p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פקס6401580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תודר דורון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יחידות חוץ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205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9" y="268231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34216"/>
              </p:ext>
            </p:extLst>
          </p:nvPr>
        </p:nvGraphicFramePr>
        <p:xfrm>
          <a:off x="457200" y="764703"/>
          <a:ext cx="8032268" cy="48965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0068"/>
                <a:gridCol w="2353852"/>
                <a:gridCol w="1799998"/>
                <a:gridCol w="2018350"/>
              </a:tblGrid>
              <a:tr h="81222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שם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מיקום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דרכי התקשרות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מנהל /מרכז המרפאה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1545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מרפאת מבוגרים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 6401502  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 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רוברטו אומנסקי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strike="noStrik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 להפרעות שינה</a:t>
                      </a:r>
                      <a:endParaRPr lang="he-IL" sz="2000" u="none" strike="noStrik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 6401502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אולג שומייקו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15452">
                <a:tc>
                  <a:txBody>
                    <a:bodyPr/>
                    <a:lstStyle/>
                    <a:p>
                      <a:pPr rtl="1"/>
                      <a:r>
                        <a:rPr lang="he-IL" sz="2000" b="1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 </a:t>
                      </a:r>
                      <a:r>
                        <a:rPr lang="he-IL" sz="2000" b="0" i="0" u="none" strike="noStrik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מרפאת</a:t>
                      </a:r>
                      <a:r>
                        <a:rPr lang="he-IL" sz="2000" b="0" i="0" u="none" strike="noStrike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חרדה</a:t>
                      </a:r>
                      <a:endParaRPr lang="he-IL" sz="2000" b="0" i="0" u="sng" strike="noStrik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 6401579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6401580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</a:t>
                      </a:r>
                      <a:r>
                        <a:rPr lang="he-IL" baseline="0" dirty="0" smtClean="0">
                          <a:latin typeface="David" pitchFamily="34" charset="-79"/>
                          <a:cs typeface="David" pitchFamily="34" charset="-79"/>
                        </a:rPr>
                        <a:t> תודר דורון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</a:t>
                      </a:r>
                      <a:r>
                        <a:rPr lang="he-IL" sz="2000" b="0" i="0" u="none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להפרעות מצב הרוח</a:t>
                      </a:r>
                      <a:endParaRPr lang="he-IL" sz="2000" b="0" u="non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6401519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פרופ'</a:t>
                      </a:r>
                      <a:r>
                        <a:rPr lang="he-IL" baseline="0" dirty="0" smtClean="0">
                          <a:latin typeface="David" pitchFamily="34" charset="-79"/>
                          <a:cs typeface="David" pitchFamily="34" charset="-79"/>
                        </a:rPr>
                        <a:t> יולי ברסודסקי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מרפאה להפרעות בתפקוד מיני</a:t>
                      </a:r>
                      <a:endParaRPr lang="he-IL" sz="2000" b="0" u="none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 6401528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בלה </a:t>
                      </a:r>
                      <a:r>
                        <a:rPr lang="he-IL" dirty="0" err="1" smtClean="0">
                          <a:latin typeface="David" pitchFamily="34" charset="-79"/>
                          <a:cs typeface="David" pitchFamily="34" charset="-79"/>
                        </a:rPr>
                        <a:t>צודקובה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74066">
                <a:tc>
                  <a:txBody>
                    <a:bodyPr/>
                    <a:lstStyle/>
                    <a:p>
                      <a:pPr rtl="1"/>
                      <a:r>
                        <a:rPr lang="he-IL" sz="2000" b="0" i="0" u="none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מרפאת</a:t>
                      </a:r>
                      <a:r>
                        <a:rPr lang="he-IL" sz="2000" b="0" i="0" u="none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</a:t>
                      </a:r>
                      <a:r>
                        <a:rPr lang="he-IL" sz="2000" b="0" i="0" u="none" kern="1200" baseline="0" dirty="0" err="1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המיינדפולנס</a:t>
                      </a:r>
                      <a:endParaRPr lang="he-IL" sz="2000" b="0" u="sng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בכניסה</a:t>
                      </a:r>
                      <a:r>
                        <a:rPr lang="he-IL" sz="1800" b="0" i="0" kern="1200" baseline="0" dirty="0" smtClean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למרכז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טל'  6401502</a:t>
                      </a:r>
                    </a:p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פקס 6401727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David" pitchFamily="34" charset="-79"/>
                          <a:cs typeface="David" pitchFamily="34" charset="-79"/>
                        </a:rPr>
                        <a:t>ד"ר עודד ארבל</a:t>
                      </a:r>
                      <a:endParaRPr lang="he-IL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3641" y="269875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1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מרפאות</a:t>
            </a:r>
            <a:endParaRPr lang="he-IL" sz="31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/>
          </a:p>
        </p:txBody>
      </p:sp>
      <p:pic>
        <p:nvPicPr>
          <p:cNvPr id="307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04" y="0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734594"/>
              </p:ext>
            </p:extLst>
          </p:nvPr>
        </p:nvGraphicFramePr>
        <p:xfrm>
          <a:off x="983323" y="620688"/>
          <a:ext cx="7333093" cy="5377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46"/>
                <a:gridCol w="1226338"/>
                <a:gridCol w="1523758"/>
                <a:gridCol w="2096451"/>
              </a:tblGrid>
              <a:tr h="571038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שם היחידה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טלפון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(קידומת 08)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>
                          <a:latin typeface="David" pitchFamily="34" charset="-79"/>
                          <a:cs typeface="David" pitchFamily="34" charset="-79"/>
                        </a:rPr>
                        <a:t>פקס (</a:t>
                      </a:r>
                      <a:r>
                        <a:rPr lang="he-IL" sz="1200" b="1" dirty="0" smtClean="0">
                          <a:latin typeface="David" pitchFamily="34" charset="-79"/>
                          <a:cs typeface="David" pitchFamily="34" charset="-79"/>
                        </a:rPr>
                        <a:t>קידומת 08)</a:t>
                      </a:r>
                      <a:endParaRPr lang="he-IL" sz="12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מנהל/מרכז השירות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6065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ריפוי בעסוק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6401757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6401756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דניאלה פרץ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922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השירות הפסיכולוגי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6401531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ד"ר יוני גז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57467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השירות לעבודה סוציאלית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6401590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רכב לינור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3347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מנהלת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הסיעוד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6401668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יוסף כאמל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6065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מעבדה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6401731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6401732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הדי שמעון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6065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בית מרקחת 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6401707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6401728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מאיה מיכאל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1877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שירות דיאטה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6401730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נטע קליין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9071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נזעי 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חשמל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6401491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פרופ' יולי ברסודסקי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95072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פיזיותרפיה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6401526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6401462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בוריס לוצקי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0251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היחידה לביקורי בית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latin typeface="David" pitchFamily="34" charset="-79"/>
                          <a:cs typeface="David" pitchFamily="34" charset="-79"/>
                        </a:rPr>
                        <a:t>6401598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>
                          <a:latin typeface="David" pitchFamily="34" charset="-79"/>
                          <a:cs typeface="David" pitchFamily="34" charset="-79"/>
                        </a:rPr>
                        <a:t>6401526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אהובה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חדד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11495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ספריה ומאגרי מידע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6401555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ליאורה </a:t>
                      </a:r>
                      <a:r>
                        <a:rPr lang="he-IL" sz="1800" dirty="0" err="1" smtClean="0">
                          <a:latin typeface="David" pitchFamily="34" charset="-79"/>
                          <a:cs typeface="David" pitchFamily="34" charset="-79"/>
                        </a:rPr>
                        <a:t>מרגוליס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4051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מחקר ופיתוח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פרופ'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חגית כהן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9941" y="116721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שירותים רפואיים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409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52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5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6"/>
          </a:xfrm>
        </p:spPr>
        <p:txBody>
          <a:bodyPr>
            <a:noAutofit/>
          </a:bodyPr>
          <a:lstStyle/>
          <a:p>
            <a:pPr algn="ctr"/>
            <a:r>
              <a:rPr lang="he-IL" sz="16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תוכן </a:t>
            </a:r>
            <a:r>
              <a:rPr lang="he-IL" sz="1600" dirty="0" err="1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עניניים</a:t>
            </a:r>
            <a:endParaRPr lang="he-IL" sz="16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16753"/>
              </p:ext>
            </p:extLst>
          </p:nvPr>
        </p:nvGraphicFramePr>
        <p:xfrm>
          <a:off x="1547664" y="371833"/>
          <a:ext cx="6480720" cy="4706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16225"/>
                <a:gridCol w="1064495"/>
              </a:tblGrid>
              <a:tr h="302184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נושא 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עמוד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התפתחות  ורקע כללי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3-4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דרכי הגעה והתקשרות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5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חזון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וייעוד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6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תפיסת עולם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7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8693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יעדי המרכז לבריאות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הנפש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מבנה ארגוני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9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עיקרי הפעילות  של המרכז לשנת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2015</a:t>
                      </a:r>
                      <a:endParaRPr lang="he-IL" sz="1200" dirty="0" smtClean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10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תקציב המרכז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11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יישום חוק חופש המידע במרכז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12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בעלי תפקידים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13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מחלקות</a:t>
                      </a:r>
                      <a:r>
                        <a:rPr lang="he-IL" sz="1200" baseline="0" dirty="0" smtClean="0">
                          <a:latin typeface="David" pitchFamily="34" charset="-79"/>
                          <a:cs typeface="David" pitchFamily="34" charset="-79"/>
                        </a:rPr>
                        <a:t> אשפוז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>
                          <a:latin typeface="David" pitchFamily="34" charset="-79"/>
                          <a:cs typeface="David" pitchFamily="34" charset="-79"/>
                        </a:rPr>
                        <a:t>14-15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יחידות חוץ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16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מרפאות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17-18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שירותים רפואיים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19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1965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יחידות מנהל ומשק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20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66327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דפי מידע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21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1945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2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821420"/>
              </p:ext>
            </p:extLst>
          </p:nvPr>
        </p:nvGraphicFramePr>
        <p:xfrm>
          <a:off x="971600" y="836712"/>
          <a:ext cx="7680890" cy="53300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13992"/>
                <a:gridCol w="1803648"/>
                <a:gridCol w="1637382"/>
                <a:gridCol w="1825868"/>
              </a:tblGrid>
              <a:tr h="460694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יחידה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טלפון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פקס </a:t>
                      </a:r>
                      <a:r>
                        <a:rPr lang="he-IL" sz="1200" dirty="0" smtClean="0">
                          <a:latin typeface="David" pitchFamily="34" charset="-79"/>
                          <a:cs typeface="David" pitchFamily="34" charset="-79"/>
                        </a:rPr>
                        <a:t>קידומת 08</a:t>
                      </a:r>
                      <a:endParaRPr lang="he-IL" sz="12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מנהל היחידה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22996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משאבי אנוש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6401550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אלי בן פורת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9859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מחלקת כספים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6401653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יעקב בייאר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22996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הדרכה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6401657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6401575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אירנה חייט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6242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רשומות רפואיות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6401577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6401585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חופית סולטן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8469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בטיחות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6401537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שלום בריד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897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אפסנאות</a:t>
                      </a:r>
                      <a:r>
                        <a:rPr lang="he-IL" sz="1800" baseline="0" dirty="0" smtClean="0">
                          <a:latin typeface="David" pitchFamily="34" charset="-79"/>
                          <a:cs typeface="David" pitchFamily="34" charset="-79"/>
                        </a:rPr>
                        <a:t> ורכש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6401636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איציק פדלון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7325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מחלקה טכנית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6401634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אריק כתר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3954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מחלקת משק ורכב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6401752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6401749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סמי סבג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3382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רב המרכז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6401546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6401717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הרב שלמה ממן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2810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קצין ביטחון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6401610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6401787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ציון דדון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223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מחשוב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6401525, 6401527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6401527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ינאי  כהן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4465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מטבח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6401600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6401680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אלון שלמה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244653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גינון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6401768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latin typeface="David" pitchFamily="34" charset="-79"/>
                          <a:cs typeface="David" pitchFamily="34" charset="-79"/>
                        </a:rPr>
                        <a:t>6401622</a:t>
                      </a:r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יחידות  מנהל  ומשק</a:t>
            </a:r>
            <a:endParaRPr lang="he-IL" sz="2800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/>
          </a:p>
        </p:txBody>
      </p:sp>
      <p:pic>
        <p:nvPicPr>
          <p:cNvPr id="512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4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08512"/>
          </a:xfrm>
        </p:spPr>
        <p:txBody>
          <a:bodyPr>
            <a:normAutofit/>
          </a:bodyPr>
          <a:lstStyle/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  למתנדבי המרכז 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מרפאת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מיינדפולנס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הפרעות שינה  </a:t>
            </a: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נפגעי טראומה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נפשית 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מרפאה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להפרעות בתפקוד המיני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מית"ל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 (מרכז לתמיכה וייעוץ למשפחות)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ציפור הנפש 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(שירות תמיכה לילדי מטופלים)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 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פסיכותרפיה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התנהגותית </a:t>
            </a:r>
            <a:r>
              <a:rPr lang="he-IL" sz="2400" dirty="0" err="1">
                <a:latin typeface="David" pitchFamily="34" charset="-79"/>
                <a:cs typeface="David" pitchFamily="34" charset="-79"/>
              </a:rPr>
              <a:t>קוגנטיבית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</a:p>
          <a:p>
            <a:pPr marL="109728" indent="0">
              <a:buNone/>
            </a:pP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109728" indent="0">
              <a:buNone/>
            </a:pPr>
            <a:r>
              <a:rPr lang="he-IL" sz="2400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*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העלונים מפורסמים באתר המרכז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רשימת דפי מידע לציבור שפורסמו בשנת 2015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/>
          </a:p>
        </p:txBody>
      </p:sp>
      <p:pic>
        <p:nvPicPr>
          <p:cNvPr id="102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1800" dirty="0">
                <a:latin typeface="David" pitchFamily="34" charset="-79"/>
                <a:cs typeface="David" pitchFamily="34" charset="-79"/>
              </a:rPr>
              <a:t>המרכז לבריאות הנפש בבאר שבע פועל החל משנת 1978. קודם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הופנו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תושבי הנגב לאשפוז פסיכיאטרי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בירושלים. מאז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מספק המרכז שרות בריאות נפש כוללני לכלל אוכלוסיית הנגב המונה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כמיליון נפש,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מאזור אשקלון ועד אילת.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פועל במודל ביו-פסיכו-סוציאלי ומספק שירותי אשפוז בכל רמות החומרה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ובכל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טווח הגילאים (למעט ילדים המופנים לאשפוז למחלקה בנס ציונה).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המרכז מספק שירותים אמבולטוריים ייחודיים כטיפול בדיכאון עמיד, איזון מצבי רוח, הפרעות בתפקוד המיני, טיפול בחרדה,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טיפולים בטראומה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ופוסט-טראומה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נפשית וטיפולי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נזע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חשמלי.</a:t>
            </a:r>
            <a:endParaRPr lang="en-US" sz="1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אחראי לשירות הקהילתי בבריאות הנפש בעיר אילת ומפעיל מרפאה למבוגרים, ילדים ונוער בעיר בשילוב עם קופת  חולים הכללית  ועיריית אילת.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במרכז פועל צוות רב מקצועי לביקורי בית , טיפול למניעת אשפוז ומרכז לתמיכה וליווי משפחות.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במרכז מכון לאבחון ושיקום הילד המטפל בבעיות התפתחות נוירו-מוטוריות. </a:t>
            </a:r>
          </a:p>
          <a:p>
            <a:pPr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במרכז מעבדות קליניות ומעבדות מחקר ונערכים בו מחקרים קליניים, התנהגותיים,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אלקטרופיזיולוגים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ובבעלי חיים בשיתוף עם מרכזים ואוניברסיטאות בארץ ובעולם. </a:t>
            </a:r>
          </a:p>
          <a:p>
            <a:pPr>
              <a:buNone/>
            </a:pPr>
            <a:endParaRPr lang="en-US" sz="1800" dirty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התפתחות ורקע כללי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  <p:pic>
        <p:nvPicPr>
          <p:cNvPr id="2150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4178" y="1052736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אנשי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המקצוע בכלל התחומים במרכז מציגים ומשתתפים בכנסים לאומיים ובין-לאומיים וזוכים להוקרה מקצועית ולפרסים על מחקריהם.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800" dirty="0">
                <a:latin typeface="David" pitchFamily="34" charset="-79"/>
                <a:cs typeface="David" pitchFamily="34" charset="-79"/>
              </a:rPr>
              <a:t>במרכז פועלת מחלקה ארצית לטיפול בתחלואה כפולה (מחלות נפש והתמכרויות) ולגמילה מאלכוהול</a:t>
            </a:r>
            <a:r>
              <a:rPr lang="he-IL" sz="1800" dirty="0"/>
              <a:t>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מפעיל יחידה אמבולטורית לשיקום המשתמשים בחומרים ממכרים לאחר גמילתם וכן ניידת  לחלוקת תחליפי סם בכל יישובי הנגב.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מספק שרותי ייעוץ למרפאות הראשוניות ברפואת המשפחה, לשכות הרווחה, תחנות גמילה, שירותי מבחן, ביטוח לאומי, משרד הביטחון, מרפאות מקצועיות, תחנות פסיכולוגיות חינוכיות וגופים נוספים. </a:t>
            </a:r>
          </a:p>
          <a:p>
            <a:pPr marL="0" indent="0">
              <a:buNone/>
            </a:pPr>
            <a:r>
              <a:rPr lang="he-IL" sz="1800" dirty="0" smtClean="0">
                <a:latin typeface="David" pitchFamily="34" charset="-79"/>
                <a:cs typeface="David" pitchFamily="34" charset="-79"/>
              </a:rPr>
              <a:t>המרכז מסונף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לאונ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' בן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גוריון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ומהווה תשתית להתפתחות מקצועית אקדמית בכלל המקצועות הרפואיים והפארה-רפואיים בשילוב עם בית הספר לרפואה באוניברסיטת בן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גוריון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, בית הספר </a:t>
            </a:r>
            <a:r>
              <a:rPr lang="he-IL" sz="1800" dirty="0" err="1" smtClean="0">
                <a:latin typeface="David" pitchFamily="34" charset="-79"/>
                <a:cs typeface="David" pitchFamily="34" charset="-79"/>
              </a:rPr>
              <a:t>רקאנטי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 לסיעוד, בית הספר לעבודה סוציאלית, בית הספר למינהל רפואי והמחלקה למדעי ההתנהגות ובמסגרתה פרקטיקום לסטודנטים והתמחות לפסיכולוגים. כמו כן השתלמויות למדריכי תעסוקה וסטודנטים לתזונה.</a:t>
            </a:r>
          </a:p>
          <a:p>
            <a:pPr marL="0" indent="0">
              <a:buNone/>
            </a:pPr>
            <a:endParaRPr lang="he-IL" sz="1800" dirty="0"/>
          </a:p>
          <a:p>
            <a:pPr marL="0" indent="0">
              <a:buNone/>
            </a:pPr>
            <a:r>
              <a:rPr lang="he-IL" sz="1800" dirty="0"/>
              <a:t> </a:t>
            </a:r>
          </a:p>
          <a:p>
            <a:endParaRPr lang="he-IL" sz="18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/>
          </a:p>
        </p:txBody>
      </p:sp>
      <p:pic>
        <p:nvPicPr>
          <p:cNvPr id="1843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9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489654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בית החולים ממוקם בכניסה הצפונית  לעיר באר שבע.</a:t>
            </a: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>בהגעה מאזור הצפון לפנות ברמזור הראשון בכניסה לעיר ימינה.</a:t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>כשני ק"מ נמצא בית החולים מימין (אחרי מרכז הקליטה "נורית").</a:t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he-IL" sz="4500" dirty="0" smtClean="0">
                <a:latin typeface="David" pitchFamily="34" charset="-79"/>
                <a:cs typeface="David" pitchFamily="34" charset="-79"/>
              </a:rPr>
            </a:br>
            <a:r>
              <a:rPr lang="he-IL" sz="4500" dirty="0" smtClean="0">
                <a:latin typeface="David" pitchFamily="34" charset="-79"/>
                <a:cs typeface="David" pitchFamily="34" charset="-79"/>
              </a:rPr>
              <a:t>מכיוון אופקים ונתיבות לפנות בצומת הקאנטרי קלאב שמאלה. במרחק של כ 5 ק"מ לאחר מכללת </a:t>
            </a:r>
            <a:r>
              <a:rPr lang="he-IL" sz="4500" dirty="0" err="1" smtClean="0">
                <a:latin typeface="David" pitchFamily="34" charset="-79"/>
                <a:cs typeface="David" pitchFamily="34" charset="-79"/>
              </a:rPr>
              <a:t>קיי</a:t>
            </a:r>
            <a:r>
              <a:rPr lang="he-IL" sz="4500" dirty="0" smtClean="0">
                <a:latin typeface="David" pitchFamily="34" charset="-79"/>
                <a:cs typeface="David" pitchFamily="34" charset="-79"/>
              </a:rPr>
              <a:t> בית החולים משמאל.</a:t>
            </a:r>
          </a:p>
          <a:p>
            <a:pPr>
              <a:buNone/>
            </a:pPr>
            <a:endParaRPr lang="he-IL" sz="45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תחבורה ציבורית: אוטובוס קו 6 מתחנה מרכזית באר-שבע.</a:t>
            </a:r>
          </a:p>
          <a:p>
            <a:pPr>
              <a:buNone/>
            </a:pPr>
            <a:endParaRPr lang="he-IL" sz="45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4500" u="sng" dirty="0" smtClean="0">
                <a:latin typeface="David" pitchFamily="34" charset="-79"/>
                <a:cs typeface="David" pitchFamily="34" charset="-79"/>
              </a:rPr>
              <a:t>טלפון מרכזיה</a:t>
            </a:r>
            <a:r>
              <a:rPr lang="he-IL" sz="4500" dirty="0" smtClean="0">
                <a:latin typeface="David" pitchFamily="34" charset="-79"/>
                <a:cs typeface="David" pitchFamily="34" charset="-79"/>
              </a:rPr>
              <a:t>:           08-6401620         08-6401401</a:t>
            </a: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</a:t>
            </a:r>
            <a:endParaRPr lang="he-IL" sz="45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4500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4500" u="sng" dirty="0" smtClean="0">
                <a:latin typeface="David" pitchFamily="34" charset="-79"/>
                <a:cs typeface="David" pitchFamily="34" charset="-79"/>
              </a:rPr>
              <a:t>טלפון </a:t>
            </a:r>
            <a:r>
              <a:rPr lang="he-IL" sz="4500" u="sng" dirty="0">
                <a:latin typeface="David" pitchFamily="34" charset="-79"/>
                <a:cs typeface="David" pitchFamily="34" charset="-79"/>
              </a:rPr>
              <a:t>ישיר למיון</a:t>
            </a:r>
            <a:r>
              <a:rPr lang="he-IL" sz="45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4500" dirty="0" smtClean="0">
                <a:latin typeface="David" pitchFamily="34" charset="-79"/>
                <a:cs typeface="David" pitchFamily="34" charset="-79"/>
              </a:rPr>
              <a:t>:     08-6401509         6401720- 08  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דרכי הגעה ותקשורת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08584" cy="463749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pic>
        <p:nvPicPr>
          <p:cNvPr id="17410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3857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/>
          </a:p>
        </p:txBody>
      </p:sp>
      <p:pic>
        <p:nvPicPr>
          <p:cNvPr id="16386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8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6632"/>
            <a:ext cx="890746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15362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6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he-IL" sz="2800" dirty="0">
                <a:latin typeface="David" pitchFamily="34" charset="-79"/>
                <a:cs typeface="David" pitchFamily="34" charset="-79"/>
              </a:rPr>
              <a:t>השלמת הפערים וההכנות ליישום הרפורמה </a:t>
            </a:r>
            <a:r>
              <a:rPr lang="he-IL" sz="2800" dirty="0" err="1" smtClean="0">
                <a:latin typeface="David" pitchFamily="34" charset="-79"/>
                <a:cs typeface="David" pitchFamily="34" charset="-79"/>
              </a:rPr>
              <a:t>הביטוחית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בתחום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בריאות הנפש- העברת האחריות לקופות החולים.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תכנון, התאמה והשלמת פיתוח מערך שירותי בריאות הנפש החסרים לאוכלוסיית האזור, בהתאם לתמהיל המטופלים וצרכיהם.  לצורך הבטחת נגישות וזמינות ומסגרות נדרשות ובראייה ארוכת טווח. 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הבטחת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איכות הטיפול האינטגרטיבי והמשלים הכולל הערכה,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טיפול,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מעקב ושיקום.</a:t>
            </a:r>
          </a:p>
          <a:p>
            <a:r>
              <a:rPr lang="he-IL" sz="2800" dirty="0">
                <a:latin typeface="David" pitchFamily="34" charset="-79"/>
                <a:cs typeface="David" pitchFamily="34" charset="-79"/>
              </a:rPr>
              <a:t>שיפור השירות הניתן ללקוחות המרכז (מטופלים, משפחות, קהילה וכיו"ב).</a:t>
            </a:r>
          </a:p>
          <a:p>
            <a:r>
              <a:rPr lang="he-IL" sz="2800" dirty="0">
                <a:latin typeface="David" pitchFamily="34" charset="-79"/>
                <a:cs typeface="David" pitchFamily="34" charset="-79"/>
              </a:rPr>
              <a:t>טיפוח ההון האנושי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בכלל המקצועות והתפקידים.</a:t>
            </a:r>
            <a:endParaRPr lang="he-IL" sz="2800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he-IL" sz="2800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יעדי המרכז לבריאות הנפש</a:t>
            </a:r>
            <a:endParaRPr lang="he-IL" sz="2800" u="sng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4338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79388" y="771525"/>
            <a:ext cx="8777287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he-IL" sz="2400" b="1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מבנה </a:t>
            </a:r>
            <a:r>
              <a:rPr lang="he-IL" sz="2400" b="1" u="sng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ארגוני</a:t>
            </a:r>
          </a:p>
          <a:p>
            <a:pPr eaLnBrk="1" hangingPunct="1">
              <a:spcBef>
                <a:spcPct val="20000"/>
              </a:spcBef>
            </a:pPr>
            <a:endParaRPr lang="he-IL" sz="2400" dirty="0">
              <a:solidFill>
                <a:srgbClr val="0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70" y="1340769"/>
            <a:ext cx="825338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3071" y="4941170"/>
            <a:ext cx="692545" cy="246221"/>
          </a:xfrm>
          <a:prstGeom prst="rect">
            <a:avLst/>
          </a:prstGeom>
          <a:solidFill>
            <a:srgbClr val="9BD4FF"/>
          </a:solidFill>
          <a:ln w="19050">
            <a:solidFill>
              <a:schemeClr val="tx2"/>
            </a:solidFill>
          </a:ln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הדרכה</a:t>
            </a:r>
            <a:endParaRPr lang="he-IL" sz="1000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  <p:pic>
        <p:nvPicPr>
          <p:cNvPr id="13314" name="Picture 2" descr="מרכז בריאות הנפש סמל חד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762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7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1934</TotalTime>
  <Words>1520</Words>
  <Application>Microsoft Office PowerPoint</Application>
  <PresentationFormat>‫הצגה על המסך (4:3)</PresentationFormat>
  <Paragraphs>464</Paragraphs>
  <Slides>21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9" baseType="lpstr">
      <vt:lpstr>Arial</vt:lpstr>
      <vt:lpstr>Calibri</vt:lpstr>
      <vt:lpstr>David</vt:lpstr>
      <vt:lpstr>Lucida Sans Unicode</vt:lpstr>
      <vt:lpstr>Verdana</vt:lpstr>
      <vt:lpstr>Wingdings 2</vt:lpstr>
      <vt:lpstr>Wingdings 3</vt:lpstr>
      <vt:lpstr>רחבה</vt:lpstr>
      <vt:lpstr>     המרכז לבריאות הנפש באר שבע</vt:lpstr>
      <vt:lpstr>תוכן עניניים</vt:lpstr>
      <vt:lpstr>התפתחות ורקע כללי</vt:lpstr>
      <vt:lpstr>מצגת של PowerPoint</vt:lpstr>
      <vt:lpstr>דרכי הגעה ותקשורת</vt:lpstr>
      <vt:lpstr>מצגת של PowerPoint</vt:lpstr>
      <vt:lpstr>מצגת של PowerPoint</vt:lpstr>
      <vt:lpstr>יעדי המרכז לבריאות הנפש</vt:lpstr>
      <vt:lpstr>מצגת של PowerPoint</vt:lpstr>
      <vt:lpstr>עיקרי הפעילות של המרכז לשנת 2015 </vt:lpstr>
      <vt:lpstr>     תקציב המרכז (באלפי ש"ח)</vt:lpstr>
      <vt:lpstr>יישום חוק חופש המידע – התשנ"ח - 1998 </vt:lpstr>
      <vt:lpstr>בעלי תפקידים</vt:lpstr>
      <vt:lpstr>מרפאות</vt:lpstr>
      <vt:lpstr>מחלקות אשפוז</vt:lpstr>
      <vt:lpstr>מחלקות אשפוז</vt:lpstr>
      <vt:lpstr>יחידות חוץ</vt:lpstr>
      <vt:lpstr>מרפאות</vt:lpstr>
      <vt:lpstr>שירותים רפואיים</vt:lpstr>
      <vt:lpstr>יחידות  מנהל  ומשק</vt:lpstr>
      <vt:lpstr>רשימת דפי מידע לציבור שפורסמו בשנת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MichaelKhayet</dc:creator>
  <cp:lastModifiedBy>חופית סולטן</cp:lastModifiedBy>
  <cp:revision>345</cp:revision>
  <cp:lastPrinted>2017-11-20T08:54:18Z</cp:lastPrinted>
  <dcterms:created xsi:type="dcterms:W3CDTF">2012-11-17T06:48:56Z</dcterms:created>
  <dcterms:modified xsi:type="dcterms:W3CDTF">2017-11-20T13:23:47Z</dcterms:modified>
</cp:coreProperties>
</file>